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6" r:id="rId3"/>
    <p:sldId id="267" r:id="rId4"/>
    <p:sldId id="258" r:id="rId5"/>
    <p:sldId id="263" r:id="rId6"/>
    <p:sldId id="257" r:id="rId7"/>
    <p:sldId id="268" r:id="rId8"/>
    <p:sldId id="264" r:id="rId9"/>
    <p:sldId id="260" r:id="rId10"/>
    <p:sldId id="262" r:id="rId11"/>
    <p:sldId id="261" r:id="rId12"/>
    <p:sldId id="269"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368" autoAdjust="0"/>
  </p:normalViewPr>
  <p:slideViewPr>
    <p:cSldViewPr snapToGrid="0">
      <p:cViewPr varScale="1">
        <p:scale>
          <a:sx n="74" d="100"/>
          <a:sy n="74" d="100"/>
        </p:scale>
        <p:origin x="101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CCE6CB-8BD5-43AF-AEE3-63DFC6AA9AD4}" type="datetimeFigureOut">
              <a:rPr lang="zh-CN" altLang="en-US" smtClean="0"/>
              <a:t>2021/3/5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09F586-F2CB-42E2-AFDF-0320AAF89A2D}" type="slidenum">
              <a:rPr lang="zh-CN" altLang="en-US" smtClean="0"/>
              <a:t>‹#›</a:t>
            </a:fld>
            <a:endParaRPr lang="zh-CN" altLang="en-US"/>
          </a:p>
        </p:txBody>
      </p:sp>
    </p:spTree>
    <p:extLst>
      <p:ext uri="{BB962C8B-B14F-4D97-AF65-F5344CB8AC3E}">
        <p14:creationId xmlns:p14="http://schemas.microsoft.com/office/powerpoint/2010/main" val="888502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4D4D4D"/>
                </a:solidFill>
                <a:effectLst/>
                <a:latin typeface="-apple-system"/>
              </a:rPr>
              <a:t>--FCOS</a:t>
            </a:r>
            <a:r>
              <a:rPr lang="zh-CN" altLang="en-US" b="0" i="0" dirty="0">
                <a:solidFill>
                  <a:srgbClr val="4D4D4D"/>
                </a:solidFill>
                <a:effectLst/>
                <a:latin typeface="-apple-system"/>
              </a:rPr>
              <a:t>的网络结构简单且超参较少，但还是需要</a:t>
            </a:r>
            <a:r>
              <a:rPr lang="en-US" altLang="zh-CN" b="0" i="0" dirty="0">
                <a:solidFill>
                  <a:srgbClr val="4D4D4D"/>
                </a:solidFill>
                <a:effectLst/>
                <a:latin typeface="-apple-system"/>
              </a:rPr>
              <a:t>NMS</a:t>
            </a:r>
            <a:r>
              <a:rPr lang="zh-CN" altLang="en-US" b="0" i="0" dirty="0">
                <a:solidFill>
                  <a:srgbClr val="4D4D4D"/>
                </a:solidFill>
                <a:effectLst/>
                <a:latin typeface="-apple-system"/>
              </a:rPr>
              <a:t>后处理，</a:t>
            </a:r>
            <a:r>
              <a:rPr lang="en-US" altLang="zh-CN" b="0" i="0" dirty="0">
                <a:solidFill>
                  <a:srgbClr val="4D4D4D"/>
                </a:solidFill>
                <a:effectLst/>
                <a:latin typeface="-apple-system"/>
              </a:rPr>
              <a:t>NMS</a:t>
            </a:r>
            <a:r>
              <a:rPr lang="zh-CN" altLang="en-US" b="0" i="0" dirty="0">
                <a:solidFill>
                  <a:srgbClr val="4D4D4D"/>
                </a:solidFill>
                <a:effectLst/>
                <a:latin typeface="-apple-system"/>
              </a:rPr>
              <a:t>对所有实例采用一个恒定的阈值，</a:t>
            </a:r>
            <a:r>
              <a:rPr lang="zh-CN" altLang="en-US" b="1" i="0" dirty="0">
                <a:solidFill>
                  <a:srgbClr val="4D4D4D"/>
                </a:solidFill>
                <a:effectLst/>
                <a:latin typeface="-apple-system"/>
              </a:rPr>
              <a:t>需要仔细调优阈值，不够鲁棒</a:t>
            </a:r>
            <a:r>
              <a:rPr lang="zh-CN" altLang="en-US" b="0" i="0" dirty="0">
                <a:solidFill>
                  <a:srgbClr val="4D4D4D"/>
                </a:solidFill>
                <a:effectLst/>
                <a:latin typeface="-apple-system"/>
              </a:rPr>
              <a:t>，</a:t>
            </a:r>
            <a:r>
              <a:rPr lang="zh-CN" altLang="en-US" b="0" i="0" dirty="0">
                <a:solidFill>
                  <a:srgbClr val="121212"/>
                </a:solidFill>
                <a:effectLst/>
                <a:latin typeface="-apple-system"/>
              </a:rPr>
              <a:t>无法很好地处理拥挤和遮挡情况</a:t>
            </a:r>
            <a:r>
              <a:rPr lang="zh-CN" altLang="en-US" b="0" i="0" dirty="0">
                <a:solidFill>
                  <a:srgbClr val="4D4D4D"/>
                </a:solidFill>
                <a:effectLst/>
                <a:latin typeface="-apple-system"/>
              </a:rPr>
              <a:t>。</a:t>
            </a:r>
            <a:endParaRPr lang="en-US" altLang="zh-CN" b="0" i="0" dirty="0">
              <a:solidFill>
                <a:srgbClr val="4D4D4D"/>
              </a:solidFill>
              <a:effectLst/>
              <a:latin typeface="-apple-system"/>
            </a:endParaRPr>
          </a:p>
          <a:p>
            <a:r>
              <a:rPr lang="en-US" altLang="zh-CN" b="0" i="0" dirty="0">
                <a:solidFill>
                  <a:srgbClr val="4D4D4D"/>
                </a:solidFill>
                <a:effectLst/>
                <a:latin typeface="-apple-system"/>
              </a:rPr>
              <a:t>--Soft-NMS</a:t>
            </a:r>
            <a:r>
              <a:rPr lang="zh-CN" altLang="en-US" b="0" i="0" dirty="0">
                <a:solidFill>
                  <a:srgbClr val="4D4D4D"/>
                </a:solidFill>
                <a:effectLst/>
                <a:latin typeface="-apple-system"/>
              </a:rPr>
              <a:t>和</a:t>
            </a:r>
            <a:r>
              <a:rPr lang="en-US" altLang="zh-CN" b="0" i="0" dirty="0" err="1">
                <a:solidFill>
                  <a:srgbClr val="4D4D4D"/>
                </a:solidFill>
                <a:effectLst/>
                <a:latin typeface="-apple-system"/>
              </a:rPr>
              <a:t>CenterNet</a:t>
            </a:r>
            <a:r>
              <a:rPr lang="en-US" altLang="zh-CN" b="0" i="0" dirty="0">
                <a:solidFill>
                  <a:srgbClr val="4D4D4D"/>
                </a:solidFill>
                <a:effectLst/>
                <a:latin typeface="-apple-system"/>
              </a:rPr>
              <a:t>(max-pooling)</a:t>
            </a:r>
            <a:r>
              <a:rPr lang="zh-CN" altLang="en-US" b="0" i="0" dirty="0">
                <a:solidFill>
                  <a:srgbClr val="4D4D4D"/>
                </a:solidFill>
                <a:effectLst/>
                <a:latin typeface="-apple-system"/>
              </a:rPr>
              <a:t>用于去除重复预测，未实现高效的端到端训练。</a:t>
            </a:r>
            <a:endParaRPr lang="en-US" altLang="zh-CN" b="0" i="0" dirty="0">
              <a:solidFill>
                <a:srgbClr val="4D4D4D"/>
              </a:solidFill>
              <a:effectLst/>
              <a:latin typeface="-apple-system"/>
            </a:endParaRPr>
          </a:p>
          <a:p>
            <a:r>
              <a:rPr lang="en-US" altLang="zh-CN" b="0" i="0" dirty="0">
                <a:solidFill>
                  <a:srgbClr val="4D4D4D"/>
                </a:solidFill>
                <a:effectLst/>
                <a:latin typeface="-apple-system"/>
              </a:rPr>
              <a:t>--DETR</a:t>
            </a:r>
            <a:r>
              <a:rPr lang="zh-CN" altLang="en-US" b="0" i="0" dirty="0">
                <a:solidFill>
                  <a:srgbClr val="4D4D4D"/>
                </a:solidFill>
                <a:effectLst/>
                <a:latin typeface="-apple-system"/>
              </a:rPr>
              <a:t>引入</a:t>
            </a:r>
            <a:r>
              <a:rPr lang="en-US" altLang="zh-CN" b="0" i="0" dirty="0">
                <a:solidFill>
                  <a:srgbClr val="4D4D4D"/>
                </a:solidFill>
                <a:effectLst/>
                <a:latin typeface="-apple-system"/>
              </a:rPr>
              <a:t>transformer</a:t>
            </a:r>
            <a:r>
              <a:rPr lang="zh-CN" altLang="en-US" b="0" i="0" dirty="0">
                <a:solidFill>
                  <a:srgbClr val="4D4D4D"/>
                </a:solidFill>
                <a:effectLst/>
                <a:latin typeface="-apple-system"/>
              </a:rPr>
              <a:t>以实现端到端检测，达到了较好的性能，但由于</a:t>
            </a:r>
            <a:r>
              <a:rPr lang="zh-CN" altLang="en-US" b="1" i="0" dirty="0">
                <a:solidFill>
                  <a:srgbClr val="4D4D4D"/>
                </a:solidFill>
                <a:effectLst/>
                <a:latin typeface="-apple-system"/>
              </a:rPr>
              <a:t>其缺少图像先验和多尺度特征融合机制，其训练时间长，小目标检测性能差</a:t>
            </a:r>
            <a:r>
              <a:rPr lang="zh-CN" altLang="en-US" b="0" i="0" dirty="0">
                <a:solidFill>
                  <a:srgbClr val="4D4D4D"/>
                </a:solidFill>
                <a:effectLst/>
                <a:latin typeface="-apple-system"/>
              </a:rPr>
              <a:t>。</a:t>
            </a:r>
            <a:endParaRPr lang="zh-CN" altLang="en-US" dirty="0"/>
          </a:p>
        </p:txBody>
      </p:sp>
      <p:sp>
        <p:nvSpPr>
          <p:cNvPr id="4" name="灯片编号占位符 3"/>
          <p:cNvSpPr>
            <a:spLocks noGrp="1"/>
          </p:cNvSpPr>
          <p:nvPr>
            <p:ph type="sldNum" sz="quarter" idx="5"/>
          </p:nvPr>
        </p:nvSpPr>
        <p:spPr/>
        <p:txBody>
          <a:bodyPr/>
          <a:lstStyle/>
          <a:p>
            <a:fld id="{9209F586-F2CB-42E2-AFDF-0320AAF89A2D}" type="slidenum">
              <a:rPr lang="zh-CN" altLang="en-US" smtClean="0"/>
              <a:t>2</a:t>
            </a:fld>
            <a:endParaRPr lang="zh-CN" altLang="en-US"/>
          </a:p>
        </p:txBody>
      </p:sp>
    </p:spTree>
    <p:extLst>
      <p:ext uri="{BB962C8B-B14F-4D97-AF65-F5344CB8AC3E}">
        <p14:creationId xmlns:p14="http://schemas.microsoft.com/office/powerpoint/2010/main" val="39923492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121212"/>
                </a:solidFill>
                <a:effectLst/>
                <a:latin typeface="-apple-system"/>
              </a:rPr>
              <a:t>作者可视化了分类分数图，</a:t>
            </a:r>
            <a:r>
              <a:rPr lang="zh-CN" altLang="en-US" b="0" i="0" dirty="0">
                <a:solidFill>
                  <a:srgbClr val="2E3033"/>
                </a:solidFill>
                <a:effectLst/>
                <a:latin typeface="Arial" panose="020B0604020202020204" pitchFamily="34" charset="0"/>
              </a:rPr>
              <a:t>基于</a:t>
            </a:r>
            <a:r>
              <a:rPr lang="en-US" altLang="zh-CN" b="0" i="0" dirty="0">
                <a:solidFill>
                  <a:srgbClr val="2E3033"/>
                </a:solidFill>
                <a:effectLst/>
                <a:latin typeface="Arial" panose="020B0604020202020204" pitchFamily="34" charset="0"/>
              </a:rPr>
              <a:t>POTO</a:t>
            </a:r>
            <a:r>
              <a:rPr lang="zh-CN" altLang="en-US" b="0" i="0" dirty="0">
                <a:solidFill>
                  <a:srgbClr val="2E3033"/>
                </a:solidFill>
                <a:effectLst/>
                <a:latin typeface="Arial" panose="020B0604020202020204" pitchFamily="34" charset="0"/>
              </a:rPr>
              <a:t>的检测器显著抑制了对普通</a:t>
            </a:r>
            <a:r>
              <a:rPr lang="en-US" altLang="zh-CN" b="0" i="0" dirty="0">
                <a:solidFill>
                  <a:srgbClr val="2E3033"/>
                </a:solidFill>
                <a:effectLst/>
                <a:latin typeface="Arial" panose="020B0604020202020204" pitchFamily="34" charset="0"/>
              </a:rPr>
              <a:t>FCOS</a:t>
            </a:r>
            <a:r>
              <a:rPr lang="zh-CN" altLang="en-US" b="0" i="0" dirty="0">
                <a:solidFill>
                  <a:srgbClr val="2E3033"/>
                </a:solidFill>
                <a:effectLst/>
                <a:latin typeface="Arial" panose="020B0604020202020204" pitchFamily="34" charset="0"/>
              </a:rPr>
              <a:t>框架的重复预测。</a:t>
            </a:r>
            <a:r>
              <a:rPr lang="en-US" altLang="zh-CN" b="0" i="0" dirty="0">
                <a:solidFill>
                  <a:srgbClr val="2E3033"/>
                </a:solidFill>
                <a:effectLst/>
                <a:latin typeface="Arial" panose="020B0604020202020204" pitchFamily="34" charset="0"/>
              </a:rPr>
              <a:t>3DMF</a:t>
            </a:r>
            <a:r>
              <a:rPr lang="zh-CN" altLang="en-US" b="0" i="0" dirty="0">
                <a:solidFill>
                  <a:srgbClr val="2E3033"/>
                </a:solidFill>
                <a:effectLst/>
                <a:latin typeface="Arial" panose="020B0604020202020204" pitchFamily="34" charset="0"/>
              </a:rPr>
              <a:t>增强了相邻尺度上局部区域的差异性。此外，辅助损失可以进一步改善特征的表示。</a:t>
            </a:r>
            <a:endParaRPr lang="en-US" altLang="zh-CN" b="0" i="0" dirty="0">
              <a:solidFill>
                <a:srgbClr val="121212"/>
              </a:solidFill>
              <a:effectLst/>
              <a:latin typeface="-apple-system"/>
            </a:endParaRPr>
          </a:p>
          <a:p>
            <a:endParaRPr lang="en-US" altLang="zh-CN" b="0" i="0" dirty="0">
              <a:solidFill>
                <a:srgbClr val="121212"/>
              </a:solidFill>
              <a:effectLst/>
              <a:latin typeface="-apple-system"/>
            </a:endParaRPr>
          </a:p>
          <a:p>
            <a:endParaRPr lang="en-US" altLang="zh-CN" b="0" i="0" dirty="0">
              <a:solidFill>
                <a:srgbClr val="121212"/>
              </a:solidFill>
              <a:effectLst/>
              <a:latin typeface="-apple-system"/>
            </a:endParaRPr>
          </a:p>
        </p:txBody>
      </p:sp>
      <p:sp>
        <p:nvSpPr>
          <p:cNvPr id="4" name="灯片编号占位符 3"/>
          <p:cNvSpPr>
            <a:spLocks noGrp="1"/>
          </p:cNvSpPr>
          <p:nvPr>
            <p:ph type="sldNum" sz="quarter" idx="5"/>
          </p:nvPr>
        </p:nvSpPr>
        <p:spPr/>
        <p:txBody>
          <a:bodyPr/>
          <a:lstStyle/>
          <a:p>
            <a:fld id="{9209F586-F2CB-42E2-AFDF-0320AAF89A2D}" type="slidenum">
              <a:rPr lang="zh-CN" altLang="en-US" smtClean="0"/>
              <a:t>11</a:t>
            </a:fld>
            <a:endParaRPr lang="zh-CN" altLang="en-US"/>
          </a:p>
        </p:txBody>
      </p:sp>
    </p:spTree>
    <p:extLst>
      <p:ext uri="{BB962C8B-B14F-4D97-AF65-F5344CB8AC3E}">
        <p14:creationId xmlns:p14="http://schemas.microsoft.com/office/powerpoint/2010/main" val="35264457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121212"/>
                </a:solidFill>
                <a:effectLst/>
                <a:latin typeface="-apple-system"/>
              </a:rPr>
              <a:t>比较明显的改善在多峰问题上，比如两个物体有一定的重叠但又没有特别重合，这时一对多</a:t>
            </a:r>
            <a:r>
              <a:rPr lang="en-US" altLang="zh-CN" b="0" i="0" dirty="0">
                <a:solidFill>
                  <a:srgbClr val="121212"/>
                </a:solidFill>
                <a:effectLst/>
                <a:latin typeface="-apple-system"/>
              </a:rPr>
              <a:t>+NMS</a:t>
            </a:r>
            <a:r>
              <a:rPr lang="zh-CN" altLang="en-US" b="0" i="0" dirty="0">
                <a:solidFill>
                  <a:srgbClr val="121212"/>
                </a:solidFill>
                <a:effectLst/>
                <a:latin typeface="-apple-system"/>
              </a:rPr>
              <a:t>的方法经常会了两个物体各一个框外，两个物体中间也会有一个框，这个框与前两个框的</a:t>
            </a:r>
            <a:r>
              <a:rPr lang="en-US" altLang="zh-CN" b="0" i="0" dirty="0" err="1">
                <a:solidFill>
                  <a:srgbClr val="121212"/>
                </a:solidFill>
                <a:effectLst/>
                <a:latin typeface="-apple-system"/>
              </a:rPr>
              <a:t>IoU</a:t>
            </a:r>
            <a:r>
              <a:rPr lang="zh-CN" altLang="en-US" b="0" i="0" dirty="0">
                <a:solidFill>
                  <a:srgbClr val="121212"/>
                </a:solidFill>
                <a:effectLst/>
                <a:latin typeface="-apple-system"/>
              </a:rPr>
              <a:t>不足以达到</a:t>
            </a:r>
            <a:r>
              <a:rPr lang="en-US" altLang="zh-CN" b="0" i="0" dirty="0">
                <a:solidFill>
                  <a:srgbClr val="121212"/>
                </a:solidFill>
                <a:effectLst/>
                <a:latin typeface="-apple-system"/>
              </a:rPr>
              <a:t>NMS</a:t>
            </a:r>
            <a:r>
              <a:rPr lang="zh-CN" altLang="en-US" b="0" i="0" dirty="0">
                <a:solidFill>
                  <a:srgbClr val="121212"/>
                </a:solidFill>
                <a:effectLst/>
                <a:latin typeface="-apple-system"/>
              </a:rPr>
              <a:t>阈值，但置信度又比较高。这类典型的多峰问题在</a:t>
            </a:r>
            <a:r>
              <a:rPr lang="en-US" altLang="zh-CN" b="0" i="0" dirty="0">
                <a:solidFill>
                  <a:srgbClr val="121212"/>
                </a:solidFill>
                <a:effectLst/>
                <a:latin typeface="-apple-system"/>
              </a:rPr>
              <a:t>POTO</a:t>
            </a:r>
            <a:r>
              <a:rPr lang="zh-CN" altLang="en-US" b="0" i="0" dirty="0">
                <a:solidFill>
                  <a:srgbClr val="121212"/>
                </a:solidFill>
                <a:effectLst/>
                <a:latin typeface="-apple-system"/>
              </a:rPr>
              <a:t>中得到了较大的缓解。</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9209F586-F2CB-42E2-AFDF-0320AAF89A2D}" type="slidenum">
              <a:rPr lang="zh-CN" altLang="en-US" smtClean="0"/>
              <a:t>12</a:t>
            </a:fld>
            <a:endParaRPr lang="zh-CN" altLang="en-US"/>
          </a:p>
        </p:txBody>
      </p:sp>
    </p:spTree>
    <p:extLst>
      <p:ext uri="{BB962C8B-B14F-4D97-AF65-F5344CB8AC3E}">
        <p14:creationId xmlns:p14="http://schemas.microsoft.com/office/powerpoint/2010/main" val="33230774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4D4D4D"/>
                </a:solidFill>
                <a:effectLst/>
                <a:latin typeface="-apple-system"/>
              </a:rPr>
              <a:t>大部分检测器都采用的一对多标签分配规则，对每个</a:t>
            </a:r>
            <a:r>
              <a:rPr lang="en-US" altLang="zh-CN" b="0" i="0" dirty="0">
                <a:solidFill>
                  <a:srgbClr val="4D4D4D"/>
                </a:solidFill>
                <a:effectLst/>
                <a:latin typeface="-apple-system"/>
              </a:rPr>
              <a:t>GT</a:t>
            </a:r>
            <a:r>
              <a:rPr lang="zh-CN" altLang="en-US" b="0" i="0" dirty="0">
                <a:solidFill>
                  <a:srgbClr val="4D4D4D"/>
                </a:solidFill>
                <a:effectLst/>
                <a:latin typeface="-apple-system"/>
              </a:rPr>
              <a:t>都分配多个预测框作为前景样本，这样能够</a:t>
            </a:r>
            <a:r>
              <a:rPr lang="zh-CN" altLang="en-US" b="1" i="0" dirty="0">
                <a:solidFill>
                  <a:srgbClr val="4D4D4D"/>
                </a:solidFill>
                <a:effectLst/>
                <a:latin typeface="-apple-system"/>
              </a:rPr>
              <a:t>获得强大且鲁棒的特征表示。但大量前景导致对同一个</a:t>
            </a:r>
            <a:r>
              <a:rPr lang="en-US" altLang="zh-CN" b="1" i="0" dirty="0">
                <a:solidFill>
                  <a:srgbClr val="4D4D4D"/>
                </a:solidFill>
                <a:effectLst/>
                <a:latin typeface="-apple-system"/>
              </a:rPr>
              <a:t>GT</a:t>
            </a:r>
            <a:r>
              <a:rPr lang="zh-CN" altLang="en-US" b="1" i="0" dirty="0">
                <a:solidFill>
                  <a:srgbClr val="4D4D4D"/>
                </a:solidFill>
                <a:effectLst/>
                <a:latin typeface="-apple-system"/>
              </a:rPr>
              <a:t>存在许多重复预测，使端到端成为不可能</a:t>
            </a:r>
            <a:r>
              <a:rPr lang="zh-CN" altLang="en-US" b="0" i="0" dirty="0">
                <a:solidFill>
                  <a:srgbClr val="4D4D4D"/>
                </a:solidFill>
                <a:effectLst/>
                <a:latin typeface="-apple-system"/>
              </a:rPr>
              <a:t>，必须依赖</a:t>
            </a:r>
            <a:r>
              <a:rPr lang="en-US" altLang="zh-CN" b="0" i="0" dirty="0">
                <a:solidFill>
                  <a:srgbClr val="4D4D4D"/>
                </a:solidFill>
                <a:effectLst/>
                <a:latin typeface="-apple-system"/>
              </a:rPr>
              <a:t>NMS</a:t>
            </a:r>
            <a:r>
              <a:rPr lang="zh-CN" altLang="en-US" b="0" i="0" dirty="0">
                <a:solidFill>
                  <a:srgbClr val="4D4D4D"/>
                </a:solidFill>
                <a:effectLst/>
                <a:latin typeface="-apple-system"/>
              </a:rPr>
              <a:t>得到最终结果。</a:t>
            </a:r>
            <a:endParaRPr lang="en-US" altLang="zh-CN" b="0" i="0" dirty="0">
              <a:solidFill>
                <a:srgbClr val="4D4D4D"/>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0" i="0" dirty="0">
              <a:solidFill>
                <a:srgbClr val="4D4D4D"/>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9209F586-F2CB-42E2-AFDF-0320AAF89A2D}" type="slidenum">
              <a:rPr lang="zh-CN" altLang="en-US" smtClean="0"/>
              <a:t>3</a:t>
            </a:fld>
            <a:endParaRPr lang="zh-CN" altLang="en-US"/>
          </a:p>
        </p:txBody>
      </p:sp>
    </p:spTree>
    <p:extLst>
      <p:ext uri="{BB962C8B-B14F-4D97-AF65-F5344CB8AC3E}">
        <p14:creationId xmlns:p14="http://schemas.microsoft.com/office/powerpoint/2010/main" val="2296618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ea typeface="Calibri" panose="020F0502020204030204" pitchFamily="34" charset="0"/>
              </a:rPr>
              <a:t>--</a:t>
            </a:r>
            <a:r>
              <a:rPr lang="zh-CN" altLang="en-US" sz="1800" dirty="0">
                <a:effectLst/>
                <a:ea typeface="Calibri" panose="020F0502020204030204" pitchFamily="34" charset="0"/>
              </a:rPr>
              <a:t>针对一对多和一对一分配规则做实验。</a:t>
            </a:r>
            <a:r>
              <a:rPr lang="zh-CN" altLang="en-US" sz="2800" b="0" i="0" dirty="0">
                <a:solidFill>
                  <a:srgbClr val="4D4D4D"/>
                </a:solidFill>
                <a:effectLst/>
                <a:latin typeface="-apple-system"/>
              </a:rPr>
              <a:t>当丢弃</a:t>
            </a:r>
            <a:r>
              <a:rPr lang="en-US" altLang="zh-CN" sz="2800" b="0" i="0" dirty="0">
                <a:solidFill>
                  <a:srgbClr val="4D4D4D"/>
                </a:solidFill>
                <a:effectLst/>
                <a:latin typeface="-apple-system"/>
              </a:rPr>
              <a:t>NMS</a:t>
            </a:r>
            <a:r>
              <a:rPr lang="zh-CN" altLang="en-US" sz="2800" b="0" i="0" dirty="0">
                <a:solidFill>
                  <a:srgbClr val="4D4D4D"/>
                </a:solidFill>
                <a:effectLst/>
                <a:latin typeface="-apple-system"/>
              </a:rPr>
              <a:t>时，</a:t>
            </a:r>
            <a:r>
              <a:rPr lang="zh-CN" altLang="en-US" sz="2800" b="1" i="0" dirty="0">
                <a:solidFill>
                  <a:srgbClr val="4D4D4D"/>
                </a:solidFill>
                <a:effectLst/>
                <a:latin typeface="-apple-system"/>
              </a:rPr>
              <a:t>由于</a:t>
            </a:r>
            <a:r>
              <a:rPr lang="en-US" altLang="zh-CN" sz="2800" b="1" i="0" dirty="0">
                <a:solidFill>
                  <a:srgbClr val="4D4D4D"/>
                </a:solidFill>
                <a:effectLst/>
                <a:latin typeface="-apple-system"/>
              </a:rPr>
              <a:t>One-to-many</a:t>
            </a:r>
            <a:r>
              <a:rPr lang="zh-CN" altLang="en-US" sz="2800" b="1" i="0" dirty="0">
                <a:solidFill>
                  <a:srgbClr val="4D4D4D"/>
                </a:solidFill>
                <a:effectLst/>
                <a:latin typeface="-apple-system"/>
              </a:rPr>
              <a:t>标签分配产生了冗余前景样本，</a:t>
            </a:r>
            <a:r>
              <a:rPr lang="en-US" altLang="zh-CN" sz="2800" b="1" i="0" dirty="0">
                <a:solidFill>
                  <a:srgbClr val="4D4D4D"/>
                </a:solidFill>
                <a:effectLst/>
                <a:latin typeface="-apple-system"/>
              </a:rPr>
              <a:t>FP</a:t>
            </a:r>
            <a:r>
              <a:rPr lang="zh-CN" altLang="en-US" sz="2800" b="1" i="0" dirty="0">
                <a:solidFill>
                  <a:srgbClr val="4D4D4D"/>
                </a:solidFill>
                <a:effectLst/>
                <a:latin typeface="-apple-system"/>
              </a:rPr>
              <a:t>大增，性能显著下降</a:t>
            </a:r>
            <a:r>
              <a:rPr lang="zh-CN" altLang="en-US" sz="2800" b="0" i="0" dirty="0">
                <a:solidFill>
                  <a:srgbClr val="4D4D4D"/>
                </a:solidFill>
                <a:effectLst/>
                <a:latin typeface="-apple-system"/>
              </a:rPr>
              <a:t>。</a:t>
            </a:r>
            <a:endParaRPr lang="en-US" altLang="zh-CN" sz="1800" dirty="0">
              <a:effectLst/>
              <a:ea typeface="Calibri" panose="020F0502020204030204" pitchFamily="34" charset="0"/>
            </a:endParaRPr>
          </a:p>
          <a:p>
            <a:r>
              <a:rPr lang="en-US" altLang="zh-CN" sz="1800" dirty="0">
                <a:effectLst/>
                <a:ea typeface="Calibri" panose="020F0502020204030204" pitchFamily="34" charset="0"/>
              </a:rPr>
              <a:t>--anchor</a:t>
            </a:r>
            <a:r>
              <a:rPr lang="zh-CN" altLang="zh-CN" sz="1800" dirty="0">
                <a:effectLst/>
                <a:ea typeface="Microsoft YaHei" panose="020B0503020204020204" pitchFamily="34" charset="-122"/>
              </a:rPr>
              <a:t>规则基于ret</a:t>
            </a:r>
            <a:r>
              <a:rPr lang="en-US" altLang="zh-CN" sz="1800" dirty="0" err="1">
                <a:effectLst/>
                <a:ea typeface="Microsoft YaHei" panose="020B0503020204020204" pitchFamily="34" charset="-122"/>
              </a:rPr>
              <a:t>ina</a:t>
            </a:r>
            <a:r>
              <a:rPr lang="zh-CN" altLang="zh-CN" sz="1800" dirty="0">
                <a:effectLst/>
                <a:ea typeface="Microsoft YaHei" panose="020B0503020204020204" pitchFamily="34" charset="-122"/>
              </a:rPr>
              <a:t>ne</a:t>
            </a:r>
            <a:r>
              <a:rPr lang="en-US" altLang="zh-CN" sz="1800" dirty="0">
                <a:effectLst/>
                <a:ea typeface="Microsoft YaHei" panose="020B0503020204020204" pitchFamily="34" charset="-122"/>
              </a:rPr>
              <a:t>t</a:t>
            </a:r>
            <a:r>
              <a:rPr lang="zh-CN" altLang="zh-CN" sz="1800" dirty="0">
                <a:effectLst/>
                <a:ea typeface="Microsoft YaHei" panose="020B0503020204020204" pitchFamily="34" charset="-122"/>
              </a:rPr>
              <a:t>，每个</a:t>
            </a:r>
            <a:r>
              <a:rPr lang="en-US" altLang="zh-CN" sz="1800" dirty="0">
                <a:effectLst/>
                <a:ea typeface="Microsoft YaHei" panose="020B0503020204020204" pitchFamily="34" charset="-122"/>
              </a:rPr>
              <a:t>GT</a:t>
            </a:r>
            <a:r>
              <a:rPr lang="zh-CN" altLang="zh-CN" sz="1800" dirty="0">
                <a:effectLst/>
                <a:ea typeface="Microsoft YaHei" panose="020B0503020204020204" pitchFamily="34" charset="-122"/>
              </a:rPr>
              <a:t>只分配给</a:t>
            </a:r>
            <a:r>
              <a:rPr lang="en-US" altLang="zh-CN" sz="1800" dirty="0">
                <a:effectLst/>
                <a:ea typeface="Microsoft YaHei" panose="020B0503020204020204" pitchFamily="34" charset="-122"/>
              </a:rPr>
              <a:t>IOU</a:t>
            </a:r>
            <a:r>
              <a:rPr lang="zh-CN" altLang="zh-CN" sz="1800" dirty="0">
                <a:effectLst/>
                <a:ea typeface="Microsoft YaHei" panose="020B0503020204020204" pitchFamily="34" charset="-122"/>
              </a:rPr>
              <a:t>值最大的</a:t>
            </a:r>
            <a:r>
              <a:rPr lang="en-US" altLang="zh-CN" sz="1800" dirty="0">
                <a:effectLst/>
                <a:ea typeface="Microsoft YaHei" panose="020B0503020204020204" pitchFamily="34" charset="-122"/>
              </a:rPr>
              <a:t>anchor</a:t>
            </a:r>
            <a:r>
              <a:rPr lang="zh-CN" altLang="zh-CN" sz="1800" dirty="0">
                <a:effectLst/>
                <a:ea typeface="Microsoft YaHei" panose="020B0503020204020204" pitchFamily="34" charset="-122"/>
              </a:rPr>
              <a:t>。</a:t>
            </a:r>
            <a:r>
              <a:rPr lang="en-US" altLang="zh-CN" sz="1800" dirty="0">
                <a:effectLst/>
                <a:ea typeface="Microsoft YaHei" panose="020B0503020204020204" pitchFamily="34" charset="-122"/>
              </a:rPr>
              <a:t>center</a:t>
            </a:r>
            <a:r>
              <a:rPr lang="zh-CN" altLang="zh-CN" sz="1800" dirty="0">
                <a:effectLst/>
                <a:ea typeface="Microsoft YaHei" panose="020B0503020204020204" pitchFamily="34" charset="-122"/>
              </a:rPr>
              <a:t>规则基于</a:t>
            </a:r>
            <a:r>
              <a:rPr lang="en-US" altLang="zh-CN" sz="1800" dirty="0">
                <a:effectLst/>
                <a:ea typeface="Microsoft YaHei" panose="020B0503020204020204" pitchFamily="34" charset="-122"/>
              </a:rPr>
              <a:t>FCOS</a:t>
            </a:r>
            <a:r>
              <a:rPr lang="zh-CN" altLang="zh-CN" sz="1800" dirty="0">
                <a:effectLst/>
                <a:ea typeface="Microsoft YaHei" panose="020B0503020204020204" pitchFamily="34" charset="-122"/>
              </a:rPr>
              <a:t>，每个</a:t>
            </a:r>
            <a:r>
              <a:rPr lang="en-US" altLang="zh-CN" sz="1800" dirty="0">
                <a:effectLst/>
                <a:ea typeface="Microsoft YaHei" panose="020B0503020204020204" pitchFamily="34" charset="-122"/>
              </a:rPr>
              <a:t>GT</a:t>
            </a:r>
            <a:r>
              <a:rPr lang="zh-CN" altLang="zh-CN" sz="1800" dirty="0">
                <a:effectLst/>
                <a:ea typeface="Microsoft YaHei" panose="020B0503020204020204" pitchFamily="34" charset="-122"/>
              </a:rPr>
              <a:t>只分配给预定义特征层中最接近实例中心的像素</a:t>
            </a:r>
            <a:r>
              <a:rPr lang="zh-CN" altLang="en-US" sz="1800" dirty="0">
                <a:effectLst/>
                <a:ea typeface="Microsoft YaHei" panose="020B0503020204020204" pitchFamily="34" charset="-122"/>
              </a:rPr>
              <a:t>。</a:t>
            </a:r>
            <a:r>
              <a:rPr lang="zh-CN" altLang="zh-CN" sz="1800" dirty="0">
                <a:effectLst/>
                <a:ea typeface="Microsoft YaHei" panose="020B0503020204020204" pitchFamily="34" charset="-122"/>
              </a:rPr>
              <a:t>其他</a:t>
            </a:r>
            <a:r>
              <a:rPr lang="en-US" altLang="zh-CN" sz="1800" dirty="0">
                <a:effectLst/>
                <a:ea typeface="Microsoft YaHei" panose="020B0503020204020204" pitchFamily="34" charset="-122"/>
              </a:rPr>
              <a:t>anchor</a:t>
            </a:r>
            <a:r>
              <a:rPr lang="zh-CN" altLang="zh-CN" sz="1800" dirty="0">
                <a:effectLst/>
                <a:ea typeface="Microsoft YaHei" panose="020B0503020204020204" pitchFamily="34" charset="-122"/>
              </a:rPr>
              <a:t>或像素会被设为背景样本</a:t>
            </a:r>
            <a:r>
              <a:rPr lang="zh-CN" altLang="en-US" sz="1800" dirty="0">
                <a:effectLst/>
                <a:ea typeface="Microsoft YaHei" panose="020B0503020204020204" pitchFamily="34" charset="-122"/>
              </a:rPr>
              <a:t>。</a:t>
            </a:r>
            <a:r>
              <a:rPr lang="en-US" altLang="zh-CN" sz="1800" b="0" i="0" dirty="0">
                <a:solidFill>
                  <a:srgbClr val="4D4D4D"/>
                </a:solidFill>
                <a:effectLst/>
                <a:latin typeface="-apple-system"/>
              </a:rPr>
              <a:t>one-to-one</a:t>
            </a:r>
            <a:r>
              <a:rPr lang="zh-CN" altLang="en-US" sz="1800" b="0" i="0" dirty="0">
                <a:solidFill>
                  <a:srgbClr val="4D4D4D"/>
                </a:solidFill>
                <a:effectLst/>
                <a:latin typeface="-apple-system"/>
              </a:rPr>
              <a:t>标签分配使检测器可以大大减小有</a:t>
            </a:r>
            <a:r>
              <a:rPr lang="en-US" altLang="zh-CN" sz="1800" b="0" i="0" dirty="0">
                <a:solidFill>
                  <a:srgbClr val="4D4D4D"/>
                </a:solidFill>
                <a:effectLst/>
                <a:latin typeface="-apple-system"/>
              </a:rPr>
              <a:t>NMS</a:t>
            </a:r>
            <a:r>
              <a:rPr lang="zh-CN" altLang="en-US" sz="1800" b="0" i="0" dirty="0">
                <a:solidFill>
                  <a:srgbClr val="4D4D4D"/>
                </a:solidFill>
                <a:effectLst/>
                <a:latin typeface="-apple-system"/>
              </a:rPr>
              <a:t>和无</a:t>
            </a:r>
            <a:r>
              <a:rPr lang="en-US" altLang="zh-CN" sz="1800" b="0" i="0" dirty="0">
                <a:solidFill>
                  <a:srgbClr val="4D4D4D"/>
                </a:solidFill>
                <a:effectLst/>
                <a:latin typeface="-apple-system"/>
              </a:rPr>
              <a:t>NMS</a:t>
            </a:r>
            <a:r>
              <a:rPr lang="zh-CN" altLang="en-US" sz="1800" b="0" i="0" dirty="0">
                <a:solidFill>
                  <a:srgbClr val="4D4D4D"/>
                </a:solidFill>
                <a:effectLst/>
                <a:latin typeface="-apple-system"/>
              </a:rPr>
              <a:t>间的性能差距</a:t>
            </a:r>
            <a:r>
              <a:rPr lang="zh-CN" altLang="zh-CN" sz="1800" dirty="0">
                <a:effectLst/>
                <a:ea typeface="Microsoft YaHei" panose="020B0503020204020204" pitchFamily="34" charset="-122"/>
              </a:rPr>
              <a:t>。</a:t>
            </a:r>
            <a:endParaRPr lang="en-US" altLang="zh-CN" sz="1800" dirty="0">
              <a:effectLst/>
              <a:ea typeface="Microsoft YaHei"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i="0" dirty="0">
                <a:solidFill>
                  <a:srgbClr val="4D4D4D"/>
                </a:solidFill>
                <a:effectLst/>
                <a:latin typeface="-apple-system"/>
              </a:rPr>
              <a:t>--</a:t>
            </a:r>
            <a:r>
              <a:rPr lang="zh-CN" altLang="en-US" b="1" i="0" dirty="0">
                <a:solidFill>
                  <a:srgbClr val="4D4D4D"/>
                </a:solidFill>
                <a:effectLst/>
                <a:latin typeface="-apple-system"/>
              </a:rPr>
              <a:t>手工设计的这种固定的一对一标签分配在当选择的和</a:t>
            </a:r>
            <a:r>
              <a:rPr lang="en-US" altLang="zh-CN" b="1" i="0" dirty="0">
                <a:solidFill>
                  <a:srgbClr val="4D4D4D"/>
                </a:solidFill>
                <a:effectLst/>
                <a:latin typeface="-apple-system"/>
              </a:rPr>
              <a:t>GT</a:t>
            </a:r>
            <a:r>
              <a:rPr lang="zh-CN" altLang="en-US" b="1" i="0" dirty="0">
                <a:solidFill>
                  <a:srgbClr val="4D4D4D"/>
                </a:solidFill>
                <a:effectLst/>
                <a:latin typeface="-apple-system"/>
              </a:rPr>
              <a:t>匹配的唯一前景不是有利于训练的最佳选择时，会导致模型训练目标模糊并降低特征的可辨性</a:t>
            </a:r>
            <a:r>
              <a:rPr lang="zh-CN" altLang="en-US" b="0" i="0" dirty="0">
                <a:solidFill>
                  <a:srgbClr val="4D4D4D"/>
                </a:solidFill>
                <a:effectLst/>
                <a:latin typeface="-apple-system"/>
              </a:rPr>
              <a:t>。</a:t>
            </a:r>
            <a:endParaRPr lang="en-US" altLang="zh-CN" dirty="0"/>
          </a:p>
          <a:p>
            <a:r>
              <a:rPr lang="en-US" altLang="zh-CN" sz="1800" dirty="0">
                <a:effectLst/>
                <a:ea typeface="Microsoft YaHei" panose="020B0503020204020204" pitchFamily="34" charset="-122"/>
              </a:rPr>
              <a:t>--POTO</a:t>
            </a:r>
            <a:r>
              <a:rPr lang="zh-CN" altLang="zh-CN" sz="1800" dirty="0">
                <a:effectLst/>
                <a:ea typeface="Microsoft YaHei" panose="020B0503020204020204" pitchFamily="34" charset="-122"/>
              </a:rPr>
              <a:t>动态地根据</a:t>
            </a:r>
            <a:r>
              <a:rPr lang="zh-CN" altLang="en-US" sz="1800" dirty="0">
                <a:effectLst/>
                <a:ea typeface="Microsoft YaHei" panose="020B0503020204020204" pitchFamily="34" charset="-122"/>
              </a:rPr>
              <a:t>预测框</a:t>
            </a:r>
            <a:r>
              <a:rPr lang="zh-CN" altLang="zh-CN" sz="1800" dirty="0">
                <a:effectLst/>
                <a:ea typeface="Microsoft YaHei" panose="020B0503020204020204" pitchFamily="34" charset="-122"/>
              </a:rPr>
              <a:t>的质量分配前景样本。</a:t>
            </a:r>
            <a:r>
              <a:rPr lang="en-US" altLang="zh-CN" sz="1800" dirty="0">
                <a:effectLst/>
                <a:ea typeface="Microsoft YaHei" panose="020B0503020204020204" pitchFamily="34" charset="-122"/>
              </a:rPr>
              <a:t>3D</a:t>
            </a:r>
            <a:r>
              <a:rPr lang="zh-CN" altLang="zh-CN" sz="1800" dirty="0">
                <a:effectLst/>
                <a:ea typeface="Microsoft YaHei" panose="020B0503020204020204" pitchFamily="34" charset="-122"/>
              </a:rPr>
              <a:t>最大滤波</a:t>
            </a:r>
            <a:r>
              <a:rPr lang="zh-CN" altLang="en-US" sz="1800" dirty="0">
                <a:effectLst/>
                <a:ea typeface="Microsoft YaHei" panose="020B0503020204020204" pitchFamily="34" charset="-122"/>
              </a:rPr>
              <a:t>来</a:t>
            </a:r>
            <a:r>
              <a:rPr lang="zh-CN" altLang="zh-CN" sz="1800" dirty="0">
                <a:effectLst/>
                <a:ea typeface="Microsoft YaHei" panose="020B0503020204020204" pitchFamily="34" charset="-122"/>
              </a:rPr>
              <a:t>改善卷积在局部区域的判别力。一对多</a:t>
            </a:r>
            <a:r>
              <a:rPr lang="zh-CN" altLang="en-US" sz="1800" dirty="0">
                <a:effectLst/>
                <a:ea typeface="Microsoft YaHei" panose="020B0503020204020204" pitchFamily="34" charset="-122"/>
              </a:rPr>
              <a:t>标签</a:t>
            </a:r>
            <a:r>
              <a:rPr lang="zh-CN" altLang="zh-CN" sz="1800" dirty="0">
                <a:effectLst/>
                <a:ea typeface="Microsoft YaHei" panose="020B0503020204020204" pitchFamily="34" charset="-122"/>
              </a:rPr>
              <a:t>分配作为辅助损失对特征表示学习提供足够的监督</a:t>
            </a:r>
            <a:r>
              <a:rPr lang="zh-CN" altLang="en-US" sz="1800" dirty="0">
                <a:effectLst/>
                <a:ea typeface="Microsoft YaHei" panose="020B0503020204020204" pitchFamily="34" charset="-122"/>
              </a:rPr>
              <a:t>并加快收敛</a:t>
            </a:r>
            <a:r>
              <a:rPr lang="zh-CN" altLang="zh-CN" sz="1800" dirty="0">
                <a:effectLst/>
                <a:ea typeface="Microsoft YaHei" panose="020B0503020204020204" pitchFamily="34" charset="-122"/>
              </a:rPr>
              <a:t>。</a:t>
            </a:r>
            <a:endParaRPr lang="zh-CN" altLang="en-US" dirty="0"/>
          </a:p>
        </p:txBody>
      </p:sp>
      <p:sp>
        <p:nvSpPr>
          <p:cNvPr id="4" name="灯片编号占位符 3"/>
          <p:cNvSpPr>
            <a:spLocks noGrp="1"/>
          </p:cNvSpPr>
          <p:nvPr>
            <p:ph type="sldNum" sz="quarter" idx="5"/>
          </p:nvPr>
        </p:nvSpPr>
        <p:spPr/>
        <p:txBody>
          <a:bodyPr/>
          <a:lstStyle/>
          <a:p>
            <a:fld id="{9209F586-F2CB-42E2-AFDF-0320AAF89A2D}" type="slidenum">
              <a:rPr lang="zh-CN" altLang="en-US" smtClean="0"/>
              <a:t>4</a:t>
            </a:fld>
            <a:endParaRPr lang="zh-CN" altLang="en-US"/>
          </a:p>
        </p:txBody>
      </p:sp>
    </p:spTree>
    <p:extLst>
      <p:ext uri="{BB962C8B-B14F-4D97-AF65-F5344CB8AC3E}">
        <p14:creationId xmlns:p14="http://schemas.microsoft.com/office/powerpoint/2010/main" val="28017051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ea typeface="Calibri" panose="020F0502020204030204" pitchFamily="34" charset="0"/>
              </a:rPr>
              <a:t>--</a:t>
            </a:r>
            <a:r>
              <a:rPr lang="zh-CN" altLang="en-US" sz="2800" b="0" i="0" dirty="0">
                <a:solidFill>
                  <a:srgbClr val="4D4D4D"/>
                </a:solidFill>
                <a:effectLst/>
                <a:latin typeface="-apple-system"/>
              </a:rPr>
              <a:t>为了实现高性能的端到端检测，需要找到合适的标签分配方法。</a:t>
            </a:r>
            <a:r>
              <a:rPr lang="zh-CN" altLang="en-US" sz="1800" dirty="0">
                <a:effectLst/>
                <a:ea typeface="Calibri" panose="020F0502020204030204" pitchFamily="34" charset="0"/>
              </a:rPr>
              <a:t>式</a:t>
            </a:r>
            <a:r>
              <a:rPr lang="en-US" altLang="zh-CN" sz="1800" dirty="0">
                <a:effectLst/>
                <a:ea typeface="Calibri" panose="020F0502020204030204" pitchFamily="34" charset="0"/>
              </a:rPr>
              <a:t>1</a:t>
            </a:r>
            <a:r>
              <a:rPr lang="zh-CN" altLang="en-US" sz="1800" dirty="0">
                <a:effectLst/>
                <a:ea typeface="Calibri" panose="020F0502020204030204" pitchFamily="34" charset="0"/>
              </a:rPr>
              <a:t>是训练损失，</a:t>
            </a:r>
            <a:r>
              <a:rPr lang="en-US" altLang="zh-CN" sz="1800" dirty="0">
                <a:effectLst/>
                <a:ea typeface="Calibri" panose="020F0502020204030204" pitchFamily="34" charset="0"/>
              </a:rPr>
              <a:t>G</a:t>
            </a:r>
            <a:r>
              <a:rPr lang="zh-CN" altLang="zh-CN" sz="1800" dirty="0">
                <a:effectLst/>
                <a:ea typeface="Microsoft YaHei" panose="020B0503020204020204" pitchFamily="34" charset="-122"/>
              </a:rPr>
              <a:t>和</a:t>
            </a:r>
            <a:r>
              <a:rPr lang="en-US" altLang="zh-CN" sz="1800" dirty="0">
                <a:effectLst/>
                <a:ea typeface="Calibri" panose="020F0502020204030204" pitchFamily="34" charset="0"/>
              </a:rPr>
              <a:t>N</a:t>
            </a:r>
            <a:r>
              <a:rPr lang="zh-CN" altLang="zh-CN" sz="1800" dirty="0">
                <a:effectLst/>
                <a:ea typeface="Microsoft YaHei" panose="020B0503020204020204" pitchFamily="34" charset="-122"/>
              </a:rPr>
              <a:t>对应</a:t>
            </a:r>
            <a:r>
              <a:rPr lang="en-US" altLang="zh-CN" sz="1800" dirty="0">
                <a:effectLst/>
                <a:ea typeface="Calibri" panose="020F0502020204030204" pitchFamily="34" charset="0"/>
              </a:rPr>
              <a:t>GT</a:t>
            </a:r>
            <a:r>
              <a:rPr lang="zh-CN" altLang="zh-CN" sz="1800" dirty="0">
                <a:effectLst/>
                <a:ea typeface="Microsoft YaHei" panose="020B0503020204020204" pitchFamily="34" charset="-122"/>
              </a:rPr>
              <a:t>和预测</a:t>
            </a:r>
            <a:r>
              <a:rPr lang="zh-CN" altLang="en-US" sz="1800" dirty="0">
                <a:effectLst/>
                <a:ea typeface="Microsoft YaHei" panose="020B0503020204020204" pitchFamily="34" charset="-122"/>
              </a:rPr>
              <a:t>框</a:t>
            </a:r>
            <a:r>
              <a:rPr lang="zh-CN" altLang="zh-CN" sz="1800" dirty="0">
                <a:effectLst/>
                <a:ea typeface="Microsoft YaHei" panose="020B0503020204020204" pitchFamily="34" charset="-122"/>
              </a:rPr>
              <a:t>数量</a:t>
            </a:r>
            <a:r>
              <a:rPr lang="zh-CN" altLang="en-US" sz="1800" dirty="0">
                <a:effectLst/>
                <a:ea typeface="Microsoft YaHei" panose="020B0503020204020204" pitchFamily="34" charset="-122"/>
              </a:rPr>
              <a:t>，</a:t>
            </a:r>
            <a:r>
              <a:rPr lang="zh-CN" altLang="zh-CN" sz="1800" dirty="0">
                <a:effectLst/>
                <a:ea typeface="Calibri" panose="020F0502020204030204" pitchFamily="34" charset="0"/>
              </a:rPr>
              <a:t>Ψ</a:t>
            </a:r>
            <a:r>
              <a:rPr lang="zh-CN" altLang="en-US" sz="1800" dirty="0">
                <a:effectLst/>
                <a:ea typeface="Microsoft YaHei" panose="020B0503020204020204" pitchFamily="34" charset="-122"/>
              </a:rPr>
              <a:t>是</a:t>
            </a:r>
            <a:r>
              <a:rPr lang="zh-CN" altLang="zh-CN" sz="1800" dirty="0">
                <a:effectLst/>
                <a:ea typeface="Microsoft YaHei" panose="020B0503020204020204" pitchFamily="34" charset="-122"/>
              </a:rPr>
              <a:t>所有预测</a:t>
            </a:r>
            <a:r>
              <a:rPr lang="zh-CN" altLang="en-US" sz="1800" dirty="0">
                <a:effectLst/>
                <a:ea typeface="Microsoft YaHei" panose="020B0503020204020204" pitchFamily="34" charset="-122"/>
              </a:rPr>
              <a:t>框</a:t>
            </a:r>
            <a:r>
              <a:rPr lang="zh-CN" altLang="zh-CN" sz="1800" dirty="0">
                <a:effectLst/>
                <a:ea typeface="Microsoft YaHei" panose="020B0503020204020204" pitchFamily="34" charset="-122"/>
              </a:rPr>
              <a:t>的序号集</a:t>
            </a:r>
            <a:r>
              <a:rPr lang="zh-CN" altLang="en-US" sz="1800" dirty="0">
                <a:effectLst/>
                <a:ea typeface="Microsoft YaHei" panose="020B0503020204020204" pitchFamily="34" charset="-122"/>
              </a:rPr>
              <a:t>，</a:t>
            </a:r>
            <a:r>
              <a:rPr lang="zh-CN" altLang="zh-CN" sz="1800" dirty="0">
                <a:effectLst/>
                <a:ea typeface="Microsoft YaHei" panose="020B0503020204020204" pitchFamily="34" charset="-122"/>
              </a:rPr>
              <a:t>π</a:t>
            </a:r>
            <a:r>
              <a:rPr lang="en-US" altLang="zh-CN" sz="1800" dirty="0">
                <a:effectLst/>
                <a:ea typeface="Calibri" panose="020F0502020204030204" pitchFamily="34" charset="0"/>
              </a:rPr>
              <a:t>^</a:t>
            </a:r>
            <a:r>
              <a:rPr lang="zh-CN" altLang="en-US" sz="1800" dirty="0">
                <a:effectLst/>
                <a:ea typeface="Microsoft YaHei" panose="020B0503020204020204" pitchFamily="34" charset="-122"/>
              </a:rPr>
              <a:t>是</a:t>
            </a:r>
            <a:r>
              <a:rPr lang="en-US" altLang="zh-CN" sz="1800" dirty="0">
                <a:effectLst/>
                <a:ea typeface="Microsoft YaHei" panose="020B0503020204020204" pitchFamily="34" charset="-122"/>
              </a:rPr>
              <a:t>N</a:t>
            </a:r>
            <a:r>
              <a:rPr lang="zh-CN" altLang="en-US" sz="1800" dirty="0">
                <a:effectLst/>
                <a:ea typeface="Microsoft YaHei" panose="020B0503020204020204" pitchFamily="34" charset="-122"/>
              </a:rPr>
              <a:t>个预测框中的</a:t>
            </a:r>
            <a:r>
              <a:rPr lang="zh-CN" altLang="zh-CN" sz="1800" dirty="0">
                <a:effectLst/>
                <a:ea typeface="Microsoft YaHei" panose="020B0503020204020204" pitchFamily="34" charset="-122"/>
              </a:rPr>
              <a:t>前景样本</a:t>
            </a:r>
            <a:r>
              <a:rPr lang="zh-CN" altLang="en-US" sz="1800" dirty="0">
                <a:effectLst/>
                <a:ea typeface="Microsoft YaHei" panose="020B0503020204020204" pitchFamily="34" charset="-122"/>
              </a:rPr>
              <a:t>，</a:t>
            </a:r>
            <a:r>
              <a:rPr lang="en-US" altLang="zh-CN" sz="1800" dirty="0">
                <a:effectLst/>
                <a:ea typeface="Microsoft YaHei" panose="020B0503020204020204" pitchFamily="34" charset="-122"/>
              </a:rPr>
              <a:t>R(π^)</a:t>
            </a:r>
            <a:r>
              <a:rPr lang="zh-CN" altLang="en-US" sz="1800" dirty="0">
                <a:effectLst/>
                <a:ea typeface="Microsoft YaHei" panose="020B0503020204020204" pitchFamily="34" charset="-122"/>
              </a:rPr>
              <a:t>是</a:t>
            </a:r>
            <a:r>
              <a:rPr lang="zh-CN" altLang="zh-CN" sz="1800" dirty="0">
                <a:effectLst/>
                <a:ea typeface="Microsoft YaHei" panose="020B0503020204020204" pitchFamily="34" charset="-122"/>
              </a:rPr>
              <a:t>前景样本对应的索引集。POTO的目标是产生一个合适的预测框排列</a:t>
            </a:r>
            <a:r>
              <a:rPr lang="zh-CN" altLang="en-US" sz="1800" dirty="0">
                <a:effectLst/>
                <a:ea typeface="Microsoft YaHei" panose="020B0503020204020204" pitchFamily="34" charset="-122"/>
              </a:rPr>
              <a:t>得到</a:t>
            </a:r>
            <a:r>
              <a:rPr lang="zh-CN" altLang="zh-CN" sz="1800" dirty="0">
                <a:effectLst/>
                <a:ea typeface="Microsoft YaHei" panose="020B0503020204020204" pitchFamily="34" charset="-122"/>
              </a:rPr>
              <a:t>前景样本π^。</a:t>
            </a:r>
            <a:endParaRPr lang="en-US" altLang="zh-CN" sz="1800" dirty="0">
              <a:effectLst/>
              <a:ea typeface="Microsoft YaHei"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0" i="0" dirty="0">
                <a:solidFill>
                  <a:schemeClr val="tx1"/>
                </a:solidFill>
                <a:effectLst/>
                <a:latin typeface="+mn-lt"/>
                <a:ea typeface="Microsoft YaHei" panose="020B0503020204020204" pitchFamily="34" charset="-122"/>
              </a:rPr>
              <a:t>--DETR</a:t>
            </a:r>
            <a:r>
              <a:rPr lang="zh-CN" altLang="en-US" sz="1800" b="0" i="0" dirty="0">
                <a:solidFill>
                  <a:schemeClr val="tx1"/>
                </a:solidFill>
                <a:effectLst/>
                <a:latin typeface="+mn-lt"/>
                <a:ea typeface="Microsoft YaHei" panose="020B0503020204020204" pitchFamily="34" charset="-122"/>
              </a:rPr>
              <a:t>将标签分配视为</a:t>
            </a:r>
            <a:r>
              <a:rPr lang="zh-CN" altLang="zh-CN" sz="1800" dirty="0">
                <a:effectLst/>
                <a:ea typeface="Microsoft YaHei" panose="020B0503020204020204" pitchFamily="34" charset="-122"/>
              </a:rPr>
              <a:t>二元匹配问题处理，以前景损失作为匹配代价，通过匈牙利算法快速求解。</a:t>
            </a:r>
            <a:r>
              <a:rPr lang="zh-CN" altLang="en-US" sz="1800" dirty="0">
                <a:effectLst/>
                <a:ea typeface="Microsoft YaHei" panose="020B0503020204020204" pitchFamily="34" charset="-122"/>
              </a:rPr>
              <a:t>但</a:t>
            </a:r>
            <a:r>
              <a:rPr lang="zh-CN" altLang="zh-CN" sz="1800" dirty="0">
                <a:effectLst/>
                <a:ea typeface="Microsoft YaHei" panose="020B0503020204020204" pitchFamily="34" charset="-122"/>
              </a:rPr>
              <a:t>是前景损失通常需要额外的权重来缓解优化问题，如训练样本不平衡、多任务联合训练等</a:t>
            </a:r>
            <a:r>
              <a:rPr lang="zh-CN" altLang="en-US" sz="1800" dirty="0">
                <a:effectLst/>
                <a:ea typeface="Microsoft YaHei" panose="020B0503020204020204" pitchFamily="34" charset="-122"/>
              </a:rPr>
              <a:t>。</a:t>
            </a:r>
            <a:endParaRPr lang="en-US" altLang="zh-CN" b="0" i="0" dirty="0">
              <a:solidFill>
                <a:srgbClr val="4D4D4D"/>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4D4D4D"/>
                </a:solidFill>
                <a:effectLst/>
                <a:latin typeface="-apple-system"/>
              </a:rPr>
              <a:t>--</a:t>
            </a:r>
            <a:r>
              <a:rPr lang="zh-CN" altLang="zh-CN" sz="1200" dirty="0">
                <a:effectLst/>
                <a:ea typeface="Microsoft YaHei" panose="020B0503020204020204" pitchFamily="34" charset="-122"/>
              </a:rPr>
              <a:t>为达到平衡</a:t>
            </a:r>
            <a:r>
              <a:rPr lang="zh-CN" altLang="en-US" sz="1200" dirty="0">
                <a:effectLst/>
                <a:ea typeface="Microsoft YaHei" panose="020B0503020204020204" pitchFamily="34" charset="-122"/>
              </a:rPr>
              <a:t>，</a:t>
            </a:r>
            <a:r>
              <a:rPr lang="zh-CN" altLang="zh-CN" sz="1200" dirty="0">
                <a:effectLst/>
                <a:ea typeface="Microsoft YaHei" panose="020B0503020204020204" pitchFamily="34" charset="-122"/>
              </a:rPr>
              <a:t>作者用分类得分和回归质量</a:t>
            </a:r>
            <a:r>
              <a:rPr lang="en-US" altLang="zh-CN" sz="1200" dirty="0">
                <a:effectLst/>
                <a:ea typeface="Microsoft YaHei" panose="020B0503020204020204" pitchFamily="34" charset="-122"/>
              </a:rPr>
              <a:t>IOU</a:t>
            </a:r>
            <a:r>
              <a:rPr lang="zh-CN" altLang="en-US" sz="1200" dirty="0">
                <a:effectLst/>
                <a:ea typeface="Microsoft YaHei" panose="020B0503020204020204" pitchFamily="34" charset="-122"/>
              </a:rPr>
              <a:t>的</a:t>
            </a:r>
            <a:r>
              <a:rPr lang="zh-CN" altLang="en-US" b="0" i="0" dirty="0">
                <a:solidFill>
                  <a:srgbClr val="121212"/>
                </a:solidFill>
                <a:effectLst/>
                <a:latin typeface="-apple-system"/>
              </a:rPr>
              <a:t>加权几何平均，再加一个空间先验</a:t>
            </a:r>
            <a:r>
              <a:rPr lang="zh-CN" altLang="zh-CN" sz="1200" dirty="0">
                <a:effectLst/>
                <a:ea typeface="Microsoft YaHei" panose="020B0503020204020204" pitchFamily="34" charset="-122"/>
              </a:rPr>
              <a:t>来定义</a:t>
            </a:r>
            <a:r>
              <a:rPr lang="zh-CN" altLang="en-US" sz="1200" dirty="0">
                <a:effectLst/>
                <a:ea typeface="Microsoft YaHei" panose="020B0503020204020204" pitchFamily="34" charset="-122"/>
              </a:rPr>
              <a:t>检测框</a:t>
            </a:r>
            <a:r>
              <a:rPr lang="zh-CN" altLang="zh-CN" sz="1200" dirty="0">
                <a:effectLst/>
                <a:ea typeface="Microsoft YaHei" panose="020B0503020204020204" pitchFamily="34" charset="-122"/>
              </a:rPr>
              <a:t>质量</a:t>
            </a:r>
            <a:r>
              <a:rPr lang="zh-CN" altLang="en-US" b="0" i="0" dirty="0">
                <a:solidFill>
                  <a:srgbClr val="121212"/>
                </a:solidFill>
                <a:effectLst/>
                <a:latin typeface="-apple-system"/>
              </a:rPr>
              <a:t>。</a:t>
            </a:r>
            <a:r>
              <a:rPr lang="en-US" altLang="zh-CN" b="0" i="0" dirty="0">
                <a:solidFill>
                  <a:srgbClr val="4D4D4D"/>
                </a:solidFill>
                <a:effectLst/>
                <a:latin typeface="-apple-system"/>
              </a:rPr>
              <a:t>Qi,π(</a:t>
            </a:r>
            <a:r>
              <a:rPr lang="en-US" altLang="zh-CN" b="0" i="0" dirty="0" err="1">
                <a:solidFill>
                  <a:srgbClr val="4D4D4D"/>
                </a:solidFill>
                <a:effectLst/>
                <a:latin typeface="-apple-system"/>
              </a:rPr>
              <a:t>i</a:t>
            </a:r>
            <a:r>
              <a:rPr lang="en-US" altLang="zh-CN" b="0" i="0" dirty="0">
                <a:solidFill>
                  <a:srgbClr val="4D4D4D"/>
                </a:solidFill>
                <a:effectLst/>
                <a:latin typeface="-apple-system"/>
              </a:rPr>
              <a:t>)</a:t>
            </a:r>
            <a:r>
              <a:rPr lang="zh-CN" altLang="en-US" b="0" i="0" dirty="0">
                <a:solidFill>
                  <a:srgbClr val="4D4D4D"/>
                </a:solidFill>
                <a:effectLst/>
                <a:latin typeface="-apple-system"/>
              </a:rPr>
              <a:t>表示第</a:t>
            </a:r>
            <a:r>
              <a:rPr lang="en-US" altLang="zh-CN" b="0" i="0" dirty="0" err="1">
                <a:solidFill>
                  <a:srgbClr val="4D4D4D"/>
                </a:solidFill>
                <a:effectLst/>
                <a:latin typeface="-apple-system"/>
              </a:rPr>
              <a:t>i</a:t>
            </a:r>
            <a:r>
              <a:rPr lang="zh-CN" altLang="en-US" b="0" i="0" dirty="0">
                <a:solidFill>
                  <a:srgbClr val="4D4D4D"/>
                </a:solidFill>
                <a:effectLst/>
                <a:latin typeface="-apple-system"/>
              </a:rPr>
              <a:t>个</a:t>
            </a:r>
            <a:r>
              <a:rPr lang="en-US" altLang="zh-CN" b="0" i="0" dirty="0">
                <a:solidFill>
                  <a:srgbClr val="4D4D4D"/>
                </a:solidFill>
                <a:effectLst/>
                <a:latin typeface="-apple-system"/>
              </a:rPr>
              <a:t>GT</a:t>
            </a:r>
            <a:r>
              <a:rPr lang="zh-CN" altLang="en-US" b="0" i="0" dirty="0">
                <a:solidFill>
                  <a:srgbClr val="4D4D4D"/>
                </a:solidFill>
                <a:effectLst/>
                <a:latin typeface="-apple-system"/>
              </a:rPr>
              <a:t>与第</a:t>
            </a:r>
            <a:r>
              <a:rPr lang="en-US" altLang="zh-CN" b="0" i="0" dirty="0">
                <a:solidFill>
                  <a:srgbClr val="4D4D4D"/>
                </a:solidFill>
                <a:effectLst/>
                <a:latin typeface="-apple-system"/>
              </a:rPr>
              <a:t>π</a:t>
            </a:r>
            <a:r>
              <a:rPr lang="en-US" altLang="zh-CN" b="0" i="0" dirty="0" err="1">
                <a:solidFill>
                  <a:srgbClr val="4D4D4D"/>
                </a:solidFill>
                <a:effectLst/>
                <a:latin typeface="-apple-system"/>
              </a:rPr>
              <a:t>i</a:t>
            </a:r>
            <a:r>
              <a:rPr lang="zh-CN" altLang="en-US" b="0" i="0" dirty="0">
                <a:solidFill>
                  <a:srgbClr val="4D4D4D"/>
                </a:solidFill>
                <a:effectLst/>
                <a:latin typeface="-apple-system"/>
              </a:rPr>
              <a:t>个预测的匹配质量，</a:t>
            </a:r>
            <a:r>
              <a:rPr lang="zh-CN" altLang="zh-CN" sz="1800" dirty="0">
                <a:effectLst/>
                <a:ea typeface="Calibri" panose="020F0502020204030204" pitchFamily="34" charset="0"/>
              </a:rPr>
              <a:t>Ω</a:t>
            </a:r>
            <a:r>
              <a:rPr lang="en-US" altLang="zh-CN" sz="1800" dirty="0" err="1">
                <a:effectLst/>
                <a:ea typeface="Microsoft YaHei" panose="020B0503020204020204" pitchFamily="34" charset="-122"/>
              </a:rPr>
              <a:t>i</a:t>
            </a:r>
            <a:r>
              <a:rPr lang="zh-CN" altLang="zh-CN" sz="1800" dirty="0">
                <a:effectLst/>
                <a:ea typeface="Microsoft YaHei" panose="020B0503020204020204" pitchFamily="34" charset="-122"/>
              </a:rPr>
              <a:t>表示第</a:t>
            </a:r>
            <a:r>
              <a:rPr lang="en-US" altLang="zh-CN" sz="1800" dirty="0" err="1">
                <a:effectLst/>
                <a:ea typeface="Microsoft YaHei" panose="020B0503020204020204" pitchFamily="34" charset="-122"/>
              </a:rPr>
              <a:t>i</a:t>
            </a:r>
            <a:r>
              <a:rPr lang="zh-CN" altLang="zh-CN" sz="1800" dirty="0">
                <a:effectLst/>
                <a:ea typeface="Microsoft YaHei" panose="020B0503020204020204" pitchFamily="34" charset="-122"/>
              </a:rPr>
              <a:t>个</a:t>
            </a:r>
            <a:r>
              <a:rPr lang="en-US" altLang="zh-CN" sz="1800" dirty="0">
                <a:effectLst/>
                <a:ea typeface="Microsoft YaHei" panose="020B0503020204020204" pitchFamily="34" charset="-122"/>
              </a:rPr>
              <a:t>GT</a:t>
            </a:r>
            <a:r>
              <a:rPr lang="zh-CN" altLang="zh-CN" sz="1800" dirty="0">
                <a:effectLst/>
                <a:ea typeface="Microsoft YaHei" panose="020B0503020204020204" pitchFamily="34" charset="-122"/>
              </a:rPr>
              <a:t>的候选预测集，即</a:t>
            </a:r>
            <a:r>
              <a:rPr lang="zh-CN" altLang="en-US" sz="1800" b="0" i="0" dirty="0">
                <a:solidFill>
                  <a:srgbClr val="121212"/>
                </a:solidFill>
                <a:effectLst/>
                <a:latin typeface="-apple-system"/>
              </a:rPr>
              <a:t>类似</a:t>
            </a:r>
            <a:r>
              <a:rPr lang="en-US" altLang="zh-CN" sz="1800" b="0" i="0" dirty="0">
                <a:solidFill>
                  <a:srgbClr val="121212"/>
                </a:solidFill>
                <a:effectLst/>
                <a:latin typeface="-apple-system"/>
              </a:rPr>
              <a:t>inside </a:t>
            </a:r>
            <a:r>
              <a:rPr lang="en-US" altLang="zh-CN" sz="1800" b="0" i="0" dirty="0" err="1">
                <a:solidFill>
                  <a:srgbClr val="121212"/>
                </a:solidFill>
                <a:effectLst/>
                <a:latin typeface="-apple-system"/>
              </a:rPr>
              <a:t>gt</a:t>
            </a:r>
            <a:r>
              <a:rPr lang="en-US" altLang="zh-CN" sz="1800" b="0" i="0" dirty="0">
                <a:solidFill>
                  <a:srgbClr val="121212"/>
                </a:solidFill>
                <a:effectLst/>
                <a:latin typeface="-apple-system"/>
              </a:rPr>
              <a:t> box</a:t>
            </a:r>
            <a:r>
              <a:rPr lang="zh-CN" altLang="en-US" sz="1800" b="0" i="0" dirty="0">
                <a:solidFill>
                  <a:srgbClr val="121212"/>
                </a:solidFill>
                <a:effectLst/>
                <a:latin typeface="-apple-system"/>
              </a:rPr>
              <a:t>的</a:t>
            </a:r>
            <a:r>
              <a:rPr lang="zh-CN" altLang="zh-CN" sz="1800" dirty="0">
                <a:effectLst/>
                <a:ea typeface="Microsoft YaHei" panose="020B0503020204020204" pitchFamily="34" charset="-122"/>
              </a:rPr>
              <a:t>空间先验</a:t>
            </a:r>
            <a:r>
              <a:rPr lang="zh-CN" altLang="en-US" sz="1800" dirty="0">
                <a:effectLst/>
                <a:ea typeface="Microsoft YaHei" panose="020B0503020204020204" pitchFamily="34" charset="-122"/>
              </a:rPr>
              <a:t>，这里借鉴</a:t>
            </a:r>
            <a:r>
              <a:rPr lang="en-US" altLang="zh-CN" sz="1800" dirty="0">
                <a:effectLst/>
                <a:ea typeface="Microsoft YaHei" panose="020B0503020204020204" pitchFamily="34" charset="-122"/>
              </a:rPr>
              <a:t>FCOS</a:t>
            </a:r>
            <a:r>
              <a:rPr lang="zh-CN" altLang="en-US" sz="1800" dirty="0">
                <a:effectLst/>
                <a:ea typeface="Microsoft YaHei" panose="020B0503020204020204" pitchFamily="34" charset="-122"/>
              </a:rPr>
              <a:t>的</a:t>
            </a:r>
            <a:r>
              <a:rPr lang="zh-CN" altLang="zh-CN" sz="1800" dirty="0">
                <a:effectLst/>
                <a:ea typeface="Microsoft YaHei" panose="020B0503020204020204" pitchFamily="34" charset="-122"/>
              </a:rPr>
              <a:t>中心采样策略，只考虑</a:t>
            </a:r>
            <a:r>
              <a:rPr lang="en-US" altLang="zh-CN" sz="1800" dirty="0">
                <a:effectLst/>
                <a:ea typeface="Microsoft YaHei" panose="020B0503020204020204" pitchFamily="34" charset="-122"/>
              </a:rPr>
              <a:t>GT</a:t>
            </a:r>
            <a:r>
              <a:rPr lang="zh-CN" altLang="en-US" sz="1800" dirty="0">
                <a:effectLst/>
                <a:ea typeface="Microsoft YaHei" panose="020B0503020204020204" pitchFamily="34" charset="-122"/>
              </a:rPr>
              <a:t>框内</a:t>
            </a:r>
            <a:r>
              <a:rPr lang="zh-CN" altLang="zh-CN" sz="1800" dirty="0">
                <a:effectLst/>
                <a:ea typeface="Microsoft YaHei" panose="020B0503020204020204" pitchFamily="34" charset="-122"/>
              </a:rPr>
              <a:t>的预测作为前景样本。</a:t>
            </a:r>
            <a:r>
              <a:rPr lang="zh-CN" altLang="en-US" b="0" i="0" dirty="0">
                <a:solidFill>
                  <a:srgbClr val="4D4D4D"/>
                </a:solidFill>
                <a:effectLst/>
                <a:latin typeface="-apple-system"/>
              </a:rPr>
              <a:t> </a:t>
            </a:r>
            <a:endParaRPr lang="en-US" altLang="zh-CN" b="0" i="0" dirty="0">
              <a:solidFill>
                <a:srgbClr val="4D4D4D"/>
              </a:solidFill>
              <a:effectLst/>
              <a:latin typeface="-apple-system"/>
            </a:endParaRPr>
          </a:p>
          <a:p>
            <a:endParaRPr lang="en-US" altLang="zh-CN" b="0" i="0" dirty="0">
              <a:solidFill>
                <a:srgbClr val="121212"/>
              </a:solidFill>
              <a:effectLst/>
              <a:latin typeface="-apple-system"/>
            </a:endParaRPr>
          </a:p>
          <a:p>
            <a:endParaRPr lang="en-US" altLang="zh-CN" b="0" i="0" dirty="0">
              <a:solidFill>
                <a:srgbClr val="121212"/>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9209F586-F2CB-42E2-AFDF-0320AAF89A2D}" type="slidenum">
              <a:rPr lang="zh-CN" altLang="en-US" smtClean="0"/>
              <a:t>5</a:t>
            </a:fld>
            <a:endParaRPr lang="zh-CN" altLang="en-US"/>
          </a:p>
        </p:txBody>
      </p:sp>
    </p:spTree>
    <p:extLst>
      <p:ext uri="{BB962C8B-B14F-4D97-AF65-F5344CB8AC3E}">
        <p14:creationId xmlns:p14="http://schemas.microsoft.com/office/powerpoint/2010/main" val="2828887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121212"/>
                </a:solidFill>
                <a:effectLst/>
                <a:latin typeface="-apple-system"/>
              </a:rPr>
              <a:t>针对第一点，</a:t>
            </a:r>
            <a:r>
              <a:rPr lang="en-US" altLang="zh-CN" b="0" i="0" dirty="0">
                <a:solidFill>
                  <a:srgbClr val="121212"/>
                </a:solidFill>
                <a:effectLst/>
                <a:latin typeface="-apple-system"/>
              </a:rPr>
              <a:t>3D Max Filtering</a:t>
            </a:r>
            <a:r>
              <a:rPr lang="zh-CN" altLang="en-US" b="0" i="0" dirty="0">
                <a:solidFill>
                  <a:srgbClr val="121212"/>
                </a:solidFill>
                <a:effectLst/>
                <a:latin typeface="-apple-system"/>
              </a:rPr>
              <a:t>。第二点，</a:t>
            </a:r>
            <a:r>
              <a:rPr lang="en-US" altLang="zh-CN" b="0" i="0" dirty="0">
                <a:solidFill>
                  <a:srgbClr val="121212"/>
                </a:solidFill>
                <a:effectLst/>
                <a:latin typeface="-apple-system"/>
              </a:rPr>
              <a:t>auxiliary loss</a:t>
            </a:r>
            <a:r>
              <a:rPr lang="zh-CN" altLang="en-US" b="0" i="0" dirty="0">
                <a:solidFill>
                  <a:srgbClr val="121212"/>
                </a:solidFill>
                <a:effectLst/>
                <a:latin typeface="-apple-system"/>
              </a:rPr>
              <a:t>。</a:t>
            </a:r>
            <a:endParaRPr lang="en-US" altLang="zh-CN" b="0" i="0" dirty="0">
              <a:solidFill>
                <a:srgbClr val="121212"/>
              </a:solidFill>
              <a:effectLst/>
              <a:latin typeface="-apple-system"/>
            </a:endParaRPr>
          </a:p>
        </p:txBody>
      </p:sp>
      <p:sp>
        <p:nvSpPr>
          <p:cNvPr id="4" name="灯片编号占位符 3"/>
          <p:cNvSpPr>
            <a:spLocks noGrp="1"/>
          </p:cNvSpPr>
          <p:nvPr>
            <p:ph type="sldNum" sz="quarter" idx="5"/>
          </p:nvPr>
        </p:nvSpPr>
        <p:spPr/>
        <p:txBody>
          <a:bodyPr/>
          <a:lstStyle/>
          <a:p>
            <a:fld id="{9209F586-F2CB-42E2-AFDF-0320AAF89A2D}" type="slidenum">
              <a:rPr lang="zh-CN" altLang="en-US" smtClean="0"/>
              <a:t>6</a:t>
            </a:fld>
            <a:endParaRPr lang="zh-CN" altLang="en-US"/>
          </a:p>
        </p:txBody>
      </p:sp>
    </p:spTree>
    <p:extLst>
      <p:ext uri="{BB962C8B-B14F-4D97-AF65-F5344CB8AC3E}">
        <p14:creationId xmlns:p14="http://schemas.microsoft.com/office/powerpoint/2010/main" val="41117721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effectLst/>
                <a:ea typeface="Microsoft YaHei" panose="020B0503020204020204" pitchFamily="34" charset="-122"/>
              </a:rPr>
              <a:t>--</a:t>
            </a:r>
            <a:r>
              <a:rPr lang="zh-CN" altLang="zh-CN" sz="1200" dirty="0">
                <a:effectLst/>
                <a:ea typeface="Microsoft YaHei" panose="020B0503020204020204" pitchFamily="34" charset="-122"/>
              </a:rPr>
              <a:t>卷积是一种具有平移不变性的线性运算，在不同位置</a:t>
            </a:r>
            <a:r>
              <a:rPr lang="zh-CN" altLang="en-US" sz="1200" dirty="0">
                <a:effectLst/>
                <a:ea typeface="Microsoft YaHei" panose="020B0503020204020204" pitchFamily="34" charset="-122"/>
              </a:rPr>
              <a:t>会对</a:t>
            </a:r>
            <a:r>
              <a:rPr lang="zh-CN" altLang="zh-CN" sz="1200" dirty="0">
                <a:effectLst/>
                <a:ea typeface="Microsoft YaHei" panose="020B0503020204020204" pitchFamily="34" charset="-122"/>
              </a:rPr>
              <a:t>相似图形产生相似输出。这个属性对</a:t>
            </a:r>
            <a:r>
              <a:rPr lang="zh-CN" altLang="en-US" sz="1200" dirty="0">
                <a:effectLst/>
                <a:ea typeface="Microsoft YaHei" panose="020B0503020204020204" pitchFamily="34" charset="-122"/>
              </a:rPr>
              <a:t>删除</a:t>
            </a:r>
            <a:r>
              <a:rPr lang="zh-CN" altLang="zh-CN" sz="1200" dirty="0">
                <a:effectLst/>
                <a:ea typeface="Microsoft YaHei" panose="020B0503020204020204" pitchFamily="34" charset="-122"/>
              </a:rPr>
              <a:t>重复预测</a:t>
            </a:r>
            <a:r>
              <a:rPr lang="zh-CN" altLang="en-US" sz="1200" dirty="0">
                <a:effectLst/>
                <a:ea typeface="Microsoft YaHei" panose="020B0503020204020204" pitchFamily="34" charset="-122"/>
              </a:rPr>
              <a:t>会</a:t>
            </a:r>
            <a:r>
              <a:rPr lang="zh-CN" altLang="zh-CN" sz="1200" dirty="0">
                <a:effectLst/>
                <a:ea typeface="Microsoft YaHei" panose="020B0503020204020204" pitchFamily="34" charset="-122"/>
              </a:rPr>
              <a:t>产生很大的阻碍，因为对密集检测器来说，同一个实例的不同预测通常具有相似的特征。</a:t>
            </a:r>
            <a:endParaRPr lang="en-US" altLang="zh-CN" sz="1200" dirty="0">
              <a:effectLst/>
              <a:ea typeface="Microsoft YaHei"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effectLst/>
                <a:ea typeface="Microsoft YaHei" panose="020B0503020204020204" pitchFamily="34" charset="-122"/>
              </a:rPr>
              <a:t>--</a:t>
            </a:r>
            <a:r>
              <a:rPr lang="zh-CN" altLang="zh-CN" sz="1200" dirty="0">
                <a:effectLst/>
                <a:ea typeface="Microsoft YaHei" panose="020B0503020204020204" pitchFamily="34" charset="-122"/>
              </a:rPr>
              <a:t>作者</a:t>
            </a:r>
            <a:r>
              <a:rPr lang="zh-CN" altLang="en-US" sz="1200" dirty="0">
                <a:effectLst/>
                <a:ea typeface="Microsoft YaHei" panose="020B0503020204020204" pitchFamily="34" charset="-122"/>
              </a:rPr>
              <a:t>实验</a:t>
            </a:r>
            <a:r>
              <a:rPr lang="zh-CN" altLang="zh-CN" sz="1200" dirty="0">
                <a:effectLst/>
                <a:ea typeface="Microsoft YaHei" panose="020B0503020204020204" pitchFamily="34" charset="-122"/>
              </a:rPr>
              <a:t>发现重复预测主要来自置信度最高的预测的邻域。</a:t>
            </a:r>
            <a:r>
              <a:rPr lang="zh-CN" altLang="en-US" b="0" i="0" dirty="0">
                <a:solidFill>
                  <a:srgbClr val="121212"/>
                </a:solidFill>
                <a:effectLst/>
                <a:latin typeface="-apple-system"/>
              </a:rPr>
              <a:t>所以想要去除重复预测最简单的做法就是在网络中嵌入非线性滤波器</a:t>
            </a:r>
            <a:r>
              <a:rPr lang="en-US" altLang="zh-CN" b="0" i="0" dirty="0">
                <a:solidFill>
                  <a:srgbClr val="121212"/>
                </a:solidFill>
                <a:effectLst/>
                <a:latin typeface="-apple-system"/>
              </a:rPr>
              <a:t>max pooling</a:t>
            </a:r>
            <a:r>
              <a:rPr lang="zh-CN" altLang="en-US" b="0" i="0" dirty="0">
                <a:solidFill>
                  <a:srgbClr val="121212"/>
                </a:solidFill>
                <a:effectLst/>
                <a:latin typeface="-apple-system"/>
              </a:rPr>
              <a:t>。</a:t>
            </a:r>
            <a:r>
              <a:rPr lang="zh-CN" altLang="en-US" sz="1200" b="0" i="0" dirty="0">
                <a:solidFill>
                  <a:srgbClr val="121212"/>
                </a:solidFill>
                <a:effectLst/>
                <a:latin typeface="-apple-system"/>
                <a:ea typeface="Microsoft YaHei" panose="020B0503020204020204" pitchFamily="34" charset="-122"/>
              </a:rPr>
              <a:t>因此</a:t>
            </a:r>
            <a:r>
              <a:rPr lang="zh-CN" altLang="zh-CN" sz="1200" dirty="0">
                <a:effectLst/>
                <a:ea typeface="Microsoft YaHei" panose="020B0503020204020204" pitchFamily="34" charset="-122"/>
              </a:rPr>
              <a:t>作者提出了一个新模块3D最大滤波(3DMF)来抑制重复预测。</a:t>
            </a:r>
            <a:endParaRPr lang="en-US" altLang="zh-CN" sz="1200" dirty="0">
              <a:effectLst/>
              <a:ea typeface="Microsoft YaHei"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121212"/>
                </a:solidFill>
                <a:effectLst/>
                <a:latin typeface="-apple-system"/>
              </a:rPr>
              <a:t>--</a:t>
            </a:r>
            <a:r>
              <a:rPr lang="zh-CN" altLang="en-US" b="0" i="0" dirty="0">
                <a:solidFill>
                  <a:srgbClr val="121212"/>
                </a:solidFill>
                <a:effectLst/>
                <a:latin typeface="-apple-system"/>
              </a:rPr>
              <a:t>各尺度特征图是一起做</a:t>
            </a:r>
            <a:r>
              <a:rPr lang="en-US" altLang="zh-CN" b="0" i="0" dirty="0">
                <a:solidFill>
                  <a:srgbClr val="121212"/>
                </a:solidFill>
                <a:effectLst/>
                <a:latin typeface="-apple-system"/>
              </a:rPr>
              <a:t>NMS</a:t>
            </a:r>
            <a:r>
              <a:rPr lang="zh-CN" altLang="en-US" b="0" i="0" dirty="0">
                <a:solidFill>
                  <a:srgbClr val="121212"/>
                </a:solidFill>
                <a:effectLst/>
                <a:latin typeface="-apple-system"/>
              </a:rPr>
              <a:t>，</a:t>
            </a:r>
            <a:r>
              <a:rPr lang="zh-CN" altLang="zh-CN" sz="1200" dirty="0">
                <a:effectLst/>
                <a:ea typeface="Microsoft YaHei" panose="020B0503020204020204" pitchFamily="34" charset="-122"/>
              </a:rPr>
              <a:t>当将NMS分别用于每个尺度时</a:t>
            </a:r>
            <a:r>
              <a:rPr lang="en-US" altLang="zh-CN" sz="1200" dirty="0">
                <a:effectLst/>
                <a:ea typeface="Microsoft YaHei" panose="020B0503020204020204" pitchFamily="34" charset="-122"/>
              </a:rPr>
              <a:t>map</a:t>
            </a:r>
            <a:r>
              <a:rPr lang="zh-CN" altLang="zh-CN" sz="1200" dirty="0">
                <a:effectLst/>
                <a:ea typeface="Microsoft YaHei" panose="020B0503020204020204" pitchFamily="34" charset="-122"/>
              </a:rPr>
              <a:t>会出现明显的下降</a:t>
            </a:r>
            <a:r>
              <a:rPr lang="zh-CN" altLang="en-US" sz="1200" dirty="0">
                <a:effectLst/>
                <a:ea typeface="Microsoft YaHei" panose="020B0503020204020204" pitchFamily="34" charset="-122"/>
              </a:rPr>
              <a:t>，说明重复框增多了</a:t>
            </a:r>
            <a:r>
              <a:rPr lang="zh-CN" altLang="zh-CN" sz="1200" dirty="0">
                <a:effectLst/>
                <a:ea typeface="Microsoft YaHei" panose="020B0503020204020204" pitchFamily="34" charset="-122"/>
              </a:rPr>
              <a:t>。</a:t>
            </a:r>
            <a:endParaRPr lang="en-US" altLang="zh-CN" sz="1200" dirty="0">
              <a:effectLst/>
              <a:ea typeface="Microsoft YaHei" panose="020B0503020204020204" pitchFamily="34" charset="-122"/>
            </a:endParaRPr>
          </a:p>
          <a:p>
            <a:endParaRPr lang="zh-CN" altLang="en-US" dirty="0"/>
          </a:p>
        </p:txBody>
      </p:sp>
      <p:sp>
        <p:nvSpPr>
          <p:cNvPr id="4" name="灯片编号占位符 3"/>
          <p:cNvSpPr>
            <a:spLocks noGrp="1"/>
          </p:cNvSpPr>
          <p:nvPr>
            <p:ph type="sldNum" sz="quarter" idx="5"/>
          </p:nvPr>
        </p:nvSpPr>
        <p:spPr/>
        <p:txBody>
          <a:bodyPr/>
          <a:lstStyle/>
          <a:p>
            <a:fld id="{9209F586-F2CB-42E2-AFDF-0320AAF89A2D}" type="slidenum">
              <a:rPr lang="zh-CN" altLang="en-US" smtClean="0"/>
              <a:t>7</a:t>
            </a:fld>
            <a:endParaRPr lang="zh-CN" altLang="en-US"/>
          </a:p>
        </p:txBody>
      </p:sp>
    </p:spTree>
    <p:extLst>
      <p:ext uri="{BB962C8B-B14F-4D97-AF65-F5344CB8AC3E}">
        <p14:creationId xmlns:p14="http://schemas.microsoft.com/office/powerpoint/2010/main" val="32366896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ea typeface="Microsoft YaHei" panose="020B0503020204020204" pitchFamily="34" charset="-122"/>
              </a:rPr>
              <a:t>--</a:t>
            </a:r>
            <a:r>
              <a:rPr lang="zh-CN" altLang="zh-CN" sz="1800" dirty="0">
                <a:effectLst/>
                <a:ea typeface="Microsoft YaHei" panose="020B0503020204020204" pitchFamily="34" charset="-122"/>
              </a:rPr>
              <a:t>最大滤波可用于补偿卷积在局部区域的判别力。</a:t>
            </a:r>
            <a:r>
              <a:rPr lang="en-US" altLang="zh-CN" sz="1800" dirty="0" err="1">
                <a:effectLst/>
                <a:ea typeface="Calibri" panose="020F0502020204030204" pitchFamily="34" charset="0"/>
              </a:rPr>
              <a:t>Cornernet</a:t>
            </a:r>
            <a:r>
              <a:rPr lang="zh-CN" altLang="en-US" sz="1800" dirty="0">
                <a:effectLst/>
                <a:ea typeface="Calibri" panose="020F0502020204030204" pitchFamily="34" charset="0"/>
              </a:rPr>
              <a:t>中的</a:t>
            </a:r>
            <a:r>
              <a:rPr lang="en-US" altLang="zh-CN" sz="1800" dirty="0">
                <a:effectLst/>
                <a:ea typeface="Calibri" panose="020F0502020204030204" pitchFamily="34" charset="0"/>
              </a:rPr>
              <a:t>corner pooling</a:t>
            </a:r>
            <a:r>
              <a:rPr lang="zh-CN" altLang="en-US" sz="1800" dirty="0">
                <a:effectLst/>
                <a:ea typeface="Calibri" panose="020F0502020204030204" pitchFamily="34" charset="0"/>
              </a:rPr>
              <a:t>即为</a:t>
            </a:r>
            <a:r>
              <a:rPr lang="zh-CN" altLang="zh-CN" sz="1800" dirty="0">
                <a:effectLst/>
                <a:ea typeface="Microsoft YaHei" panose="020B0503020204020204" pitchFamily="34" charset="-122"/>
              </a:rPr>
              <a:t>最大滤波器</a:t>
            </a:r>
            <a:r>
              <a:rPr lang="zh-CN" altLang="en-US" sz="1800" dirty="0">
                <a:effectLst/>
                <a:ea typeface="Microsoft YaHei" panose="020B0503020204020204" pitchFamily="34" charset="-122"/>
              </a:rPr>
              <a:t>。</a:t>
            </a:r>
            <a:r>
              <a:rPr lang="zh-CN" altLang="zh-CN" sz="1800" dirty="0">
                <a:effectLst/>
                <a:ea typeface="Microsoft YaHei" panose="020B0503020204020204" pitchFamily="34" charset="-122"/>
              </a:rPr>
              <a:t>但这种方法不可训练</a:t>
            </a:r>
            <a:r>
              <a:rPr lang="zh-CN" altLang="en-US" sz="1800" dirty="0">
                <a:effectLst/>
                <a:ea typeface="Microsoft YaHei" panose="020B0503020204020204" pitchFamily="34" charset="-122"/>
              </a:rPr>
              <a:t>，</a:t>
            </a:r>
            <a:r>
              <a:rPr lang="zh-CN" altLang="zh-CN" sz="1800" dirty="0">
                <a:effectLst/>
                <a:ea typeface="Microsoft YaHei" panose="020B0503020204020204" pitchFamily="34" charset="-122"/>
              </a:rPr>
              <a:t>阻碍了其有效性和端到端的训练。并且只考虑单尺度特征，不适用于基于</a:t>
            </a:r>
            <a:r>
              <a:rPr lang="en-US" altLang="zh-CN" sz="1800" dirty="0">
                <a:effectLst/>
                <a:ea typeface="Microsoft YaHei" panose="020B0503020204020204" pitchFamily="34" charset="-122"/>
              </a:rPr>
              <a:t>FPN</a:t>
            </a:r>
            <a:r>
              <a:rPr lang="zh-CN" altLang="zh-CN" sz="1800" dirty="0">
                <a:effectLst/>
                <a:ea typeface="Microsoft YaHei" panose="020B0503020204020204" pitchFamily="34" charset="-122"/>
              </a:rPr>
              <a:t>的检测器。作者将最大滤波扩展到多尺度</a:t>
            </a:r>
            <a:r>
              <a:rPr lang="zh-CN" altLang="en-US" sz="1800" dirty="0">
                <a:effectLst/>
                <a:ea typeface="Microsoft YaHei" panose="020B0503020204020204" pitchFamily="34" charset="-122"/>
              </a:rPr>
              <a:t>得</a:t>
            </a:r>
            <a:r>
              <a:rPr lang="en-US" altLang="zh-CN" sz="1800" dirty="0">
                <a:effectLst/>
                <a:ea typeface="Microsoft YaHei" panose="020B0503020204020204" pitchFamily="34" charset="-122"/>
              </a:rPr>
              <a:t>3D</a:t>
            </a:r>
            <a:r>
              <a:rPr lang="zh-CN" altLang="zh-CN" sz="1800" dirty="0">
                <a:effectLst/>
                <a:ea typeface="Microsoft YaHei" panose="020B0503020204020204" pitchFamily="34" charset="-122"/>
              </a:rPr>
              <a:t>最大滤波，来对</a:t>
            </a:r>
            <a:r>
              <a:rPr lang="en-US" altLang="zh-CN" sz="1800" dirty="0">
                <a:effectLst/>
                <a:ea typeface="Microsoft YaHei" panose="020B0503020204020204" pitchFamily="34" charset="-122"/>
              </a:rPr>
              <a:t>FPN</a:t>
            </a:r>
            <a:r>
              <a:rPr lang="zh-CN" altLang="zh-CN" sz="1800" dirty="0">
                <a:effectLst/>
                <a:ea typeface="Microsoft YaHei" panose="020B0503020204020204" pitchFamily="34" charset="-122"/>
              </a:rPr>
              <a:t>每个尺度的特征都进行变换。</a:t>
            </a:r>
            <a:endParaRPr lang="en-US" altLang="zh-CN" sz="1800" dirty="0">
              <a:effectLst/>
              <a:ea typeface="Microsoft YaHei" panose="020B0503020204020204" pitchFamily="34" charset="-122"/>
            </a:endParaRPr>
          </a:p>
          <a:p>
            <a:pPr marL="0" marR="0">
              <a:spcBef>
                <a:spcPts val="0"/>
              </a:spcBef>
              <a:spcAft>
                <a:spcPts val="0"/>
              </a:spcAft>
            </a:pPr>
            <a:r>
              <a:rPr lang="en-US" altLang="zh-CN" sz="1800" dirty="0">
                <a:effectLst/>
                <a:ea typeface="Microsoft YaHei" panose="020B0503020204020204" pitchFamily="34" charset="-122"/>
              </a:rPr>
              <a:t>--</a:t>
            </a:r>
            <a:r>
              <a:rPr lang="zh-CN" altLang="zh-CN" sz="1800" dirty="0">
                <a:effectLst/>
                <a:ea typeface="Microsoft YaHei" panose="020B0503020204020204" pitchFamily="34" charset="-122"/>
              </a:rPr>
              <a:t>给定一个尺度为</a:t>
            </a:r>
            <a:r>
              <a:rPr lang="en-US" altLang="zh-CN" sz="1800" dirty="0">
                <a:effectLst/>
                <a:ea typeface="Calibri" panose="020F0502020204030204" pitchFamily="34" charset="0"/>
              </a:rPr>
              <a:t>s</a:t>
            </a:r>
            <a:r>
              <a:rPr lang="zh-CN" altLang="zh-CN" sz="1800" dirty="0">
                <a:effectLst/>
                <a:ea typeface="Microsoft YaHei" panose="020B0503020204020204" pitchFamily="34" charset="-122"/>
              </a:rPr>
              <a:t>的输入特征</a:t>
            </a:r>
            <a:r>
              <a:rPr lang="en-US" altLang="zh-CN" sz="1800" dirty="0" err="1">
                <a:effectLst/>
                <a:ea typeface="Microsoft YaHei" panose="020B0503020204020204" pitchFamily="34" charset="-122"/>
              </a:rPr>
              <a:t>x</a:t>
            </a:r>
            <a:r>
              <a:rPr lang="en-US" altLang="zh-CN" sz="1800" dirty="0" err="1">
                <a:effectLst/>
                <a:ea typeface="Calibri" panose="020F0502020204030204" pitchFamily="34" charset="0"/>
              </a:rPr>
              <a:t>s</a:t>
            </a:r>
            <a:r>
              <a:rPr lang="zh-CN" altLang="zh-CN" sz="1800" dirty="0">
                <a:effectLst/>
                <a:ea typeface="Microsoft YaHei" panose="020B0503020204020204" pitchFamily="34" charset="-122"/>
              </a:rPr>
              <a:t>，首先将相邻尺度上的特征双线性插值到</a:t>
            </a:r>
            <a:r>
              <a:rPr lang="zh-CN" altLang="en-US" sz="1800" dirty="0">
                <a:effectLst/>
                <a:ea typeface="Microsoft YaHei" panose="020B0503020204020204" pitchFamily="34" charset="-122"/>
              </a:rPr>
              <a:t>与</a:t>
            </a:r>
            <a:r>
              <a:rPr lang="en-US" altLang="zh-CN" sz="1800" dirty="0" err="1">
                <a:effectLst/>
                <a:ea typeface="Microsoft YaHei" panose="020B0503020204020204" pitchFamily="34" charset="-122"/>
              </a:rPr>
              <a:t>xs</a:t>
            </a:r>
            <a:r>
              <a:rPr lang="zh-CN" altLang="zh-CN" sz="1800" dirty="0">
                <a:effectLst/>
                <a:ea typeface="Microsoft YaHei" panose="020B0503020204020204" pitchFamily="34" charset="-122"/>
              </a:rPr>
              <a:t>相同</a:t>
            </a:r>
            <a:r>
              <a:rPr lang="zh-CN" altLang="en-US" sz="1800" dirty="0">
                <a:effectLst/>
                <a:ea typeface="Microsoft YaHei" panose="020B0503020204020204" pitchFamily="34" charset="-122"/>
              </a:rPr>
              <a:t>的</a:t>
            </a:r>
            <a:r>
              <a:rPr lang="zh-CN" altLang="zh-CN" sz="1800" dirty="0">
                <a:effectLst/>
                <a:ea typeface="Microsoft YaHei" panose="020B0503020204020204" pitchFamily="34" charset="-122"/>
              </a:rPr>
              <a:t>大小。</a:t>
            </a:r>
            <a:r>
              <a:rPr lang="zh-CN" altLang="en-US" sz="1800" dirty="0">
                <a:effectLst/>
                <a:ea typeface="Microsoft YaHei" panose="020B0503020204020204" pitchFamily="34" charset="-122"/>
              </a:rPr>
              <a:t>然后</a:t>
            </a:r>
            <a:r>
              <a:rPr lang="zh-CN" altLang="zh-CN" sz="1800" dirty="0">
                <a:effectLst/>
                <a:ea typeface="Microsoft YaHei" panose="020B0503020204020204" pitchFamily="34" charset="-122"/>
              </a:rPr>
              <a:t>对于尺度</a:t>
            </a:r>
            <a:r>
              <a:rPr lang="en-US" altLang="zh-CN" sz="1800" dirty="0">
                <a:effectLst/>
                <a:ea typeface="Microsoft YaHei" panose="020B0503020204020204" pitchFamily="34" charset="-122"/>
              </a:rPr>
              <a:t>s</a:t>
            </a:r>
            <a:r>
              <a:rPr lang="zh-CN" altLang="zh-CN" sz="1800" dirty="0">
                <a:effectLst/>
                <a:ea typeface="Microsoft YaHei" panose="020B0503020204020204" pitchFamily="34" charset="-122"/>
              </a:rPr>
              <a:t>中的位置</a:t>
            </a:r>
            <a:r>
              <a:rPr lang="en-US" altLang="zh-CN" sz="1800" dirty="0" err="1">
                <a:effectLst/>
                <a:ea typeface="Microsoft YaHei" panose="020B0503020204020204" pitchFamily="34" charset="-122"/>
              </a:rPr>
              <a:t>i</a:t>
            </a:r>
            <a:r>
              <a:rPr lang="zh-CN" altLang="zh-CN" sz="1800" dirty="0">
                <a:effectLst/>
                <a:ea typeface="Microsoft YaHei" panose="020B0503020204020204" pitchFamily="34" charset="-122"/>
              </a:rPr>
              <a:t>，</a:t>
            </a:r>
            <a:r>
              <a:rPr lang="zh-CN" altLang="en-US" sz="1800" dirty="0">
                <a:effectLst/>
                <a:ea typeface="Microsoft YaHei" panose="020B0503020204020204" pitchFamily="34" charset="-122"/>
              </a:rPr>
              <a:t>其</a:t>
            </a:r>
            <a:r>
              <a:rPr lang="zh-CN" altLang="zh-CN" sz="1800" dirty="0">
                <a:effectLst/>
                <a:ea typeface="Microsoft YaHei" panose="020B0503020204020204" pitchFamily="34" charset="-122"/>
              </a:rPr>
              <a:t>值</a:t>
            </a:r>
            <a:r>
              <a:rPr lang="en-US" altLang="zh-CN" sz="1800" dirty="0" err="1">
                <a:effectLst/>
                <a:ea typeface="Microsoft YaHei" panose="020B0503020204020204" pitchFamily="34" charset="-122"/>
              </a:rPr>
              <a:t>yis</a:t>
            </a:r>
            <a:r>
              <a:rPr lang="zh-CN" altLang="en-US" sz="1800" dirty="0">
                <a:effectLst/>
                <a:ea typeface="Microsoft YaHei" panose="020B0503020204020204" pitchFamily="34" charset="-122"/>
              </a:rPr>
              <a:t>通过在其与相邻特征图中根据</a:t>
            </a:r>
            <a:r>
              <a:rPr lang="zh-CN" altLang="zh-CN" sz="1800" dirty="0">
                <a:effectLst/>
                <a:ea typeface="Microsoft YaHei" panose="020B0503020204020204" pitchFamily="34" charset="-122"/>
              </a:rPr>
              <a:t>空间</a:t>
            </a:r>
            <a:r>
              <a:rPr lang="zh-CN" altLang="en-US" sz="1800" dirty="0">
                <a:effectLst/>
                <a:ea typeface="Microsoft YaHei" panose="020B0503020204020204" pitchFamily="34" charset="-122"/>
              </a:rPr>
              <a:t>范围</a:t>
            </a:r>
            <a:r>
              <a:rPr lang="zh-CN" altLang="zh-CN" sz="1800" dirty="0">
                <a:effectLst/>
                <a:ea typeface="Microsoft YaHei" panose="020B0503020204020204" pitchFamily="34" charset="-122"/>
              </a:rPr>
              <a:t>φ</a:t>
            </a:r>
            <a:r>
              <a:rPr lang="en-US" altLang="zh-CN" sz="1800" dirty="0">
                <a:effectLst/>
                <a:ea typeface="Microsoft YaHei" panose="020B0503020204020204" pitchFamily="34" charset="-122"/>
              </a:rPr>
              <a:t>*φ</a:t>
            </a:r>
            <a:r>
              <a:rPr lang="zh-CN" altLang="en-US" sz="1800" dirty="0">
                <a:effectLst/>
                <a:ea typeface="Microsoft YaHei" panose="020B0503020204020204" pitchFamily="34" charset="-122"/>
              </a:rPr>
              <a:t>，经</a:t>
            </a:r>
            <a:r>
              <a:rPr lang="zh-CN" altLang="zh-CN" sz="1800" dirty="0">
                <a:effectLst/>
                <a:ea typeface="Microsoft YaHei" panose="020B0503020204020204" pitchFamily="34" charset="-122"/>
              </a:rPr>
              <a:t>3d最大池化</a:t>
            </a:r>
            <a:r>
              <a:rPr lang="zh-CN" altLang="en-US" sz="1800" dirty="0">
                <a:effectLst/>
                <a:ea typeface="Microsoft YaHei" panose="020B0503020204020204" pitchFamily="34" charset="-122"/>
              </a:rPr>
              <a:t>获得。</a:t>
            </a:r>
            <a:endParaRPr lang="zh-CN" altLang="zh-CN" sz="1800" dirty="0">
              <a:effectLst/>
              <a:ea typeface="Microsoft YaHei" panose="020B0503020204020204" pitchFamily="34" charset="-122"/>
            </a:endParaRPr>
          </a:p>
          <a:p>
            <a:endParaRPr lang="zh-CN" altLang="en-US" dirty="0"/>
          </a:p>
        </p:txBody>
      </p:sp>
      <p:sp>
        <p:nvSpPr>
          <p:cNvPr id="4" name="灯片编号占位符 3"/>
          <p:cNvSpPr>
            <a:spLocks noGrp="1"/>
          </p:cNvSpPr>
          <p:nvPr>
            <p:ph type="sldNum" sz="quarter" idx="5"/>
          </p:nvPr>
        </p:nvSpPr>
        <p:spPr/>
        <p:txBody>
          <a:bodyPr/>
          <a:lstStyle/>
          <a:p>
            <a:fld id="{9209F586-F2CB-42E2-AFDF-0320AAF89A2D}" type="slidenum">
              <a:rPr lang="zh-CN" altLang="en-US" smtClean="0"/>
              <a:t>8</a:t>
            </a:fld>
            <a:endParaRPr lang="zh-CN" altLang="en-US"/>
          </a:p>
        </p:txBody>
      </p:sp>
    </p:spTree>
    <p:extLst>
      <p:ext uri="{BB962C8B-B14F-4D97-AF65-F5344CB8AC3E}">
        <p14:creationId xmlns:p14="http://schemas.microsoft.com/office/powerpoint/2010/main" val="4250735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dirty="0">
                <a:effectLst/>
                <a:ea typeface="Microsoft YaHei" panose="020B0503020204020204" pitchFamily="34" charset="-122"/>
              </a:rPr>
              <a:t>--</a:t>
            </a:r>
            <a:r>
              <a:rPr lang="zh-CN" altLang="en-US" sz="1800" dirty="0">
                <a:effectLst/>
                <a:ea typeface="Microsoft YaHei" panose="020B0503020204020204" pitchFamily="34" charset="-122"/>
              </a:rPr>
              <a:t>将</a:t>
            </a:r>
            <a:r>
              <a:rPr lang="en-US" altLang="zh-CN" sz="1800" dirty="0">
                <a:effectLst/>
                <a:ea typeface="Microsoft YaHei" panose="020B0503020204020204" pitchFamily="34" charset="-122"/>
              </a:rPr>
              <a:t>3DMF</a:t>
            </a:r>
            <a:r>
              <a:rPr lang="zh-CN" altLang="zh-CN" sz="1800" dirty="0">
                <a:effectLst/>
                <a:ea typeface="Microsoft YaHei" panose="020B0503020204020204" pitchFamily="34" charset="-122"/>
              </a:rPr>
              <a:t>模块</a:t>
            </a:r>
            <a:r>
              <a:rPr lang="zh-CN" altLang="en-US" sz="2800" b="0" i="0" dirty="0">
                <a:solidFill>
                  <a:srgbClr val="4D4D4D"/>
                </a:solidFill>
                <a:effectLst/>
                <a:latin typeface="-apple-system"/>
              </a:rPr>
              <a:t>嵌入到现有框架中，</a:t>
            </a:r>
            <a:r>
              <a:rPr lang="zh-CN" altLang="zh-CN" sz="1800" dirty="0">
                <a:effectLst/>
                <a:ea typeface="Microsoft YaHei" panose="020B0503020204020204" pitchFamily="34" charset="-122"/>
              </a:rPr>
              <a:t>利用</a:t>
            </a:r>
            <a:r>
              <a:rPr lang="en-US" altLang="zh-CN" sz="1800" dirty="0">
                <a:effectLst/>
                <a:ea typeface="Microsoft YaHei" panose="020B0503020204020204" pitchFamily="34" charset="-122"/>
              </a:rPr>
              <a:t>max</a:t>
            </a:r>
            <a:r>
              <a:rPr lang="zh-CN" altLang="zh-CN" sz="1800" dirty="0">
                <a:effectLst/>
                <a:ea typeface="Microsoft YaHei" panose="020B0503020204020204" pitchFamily="34" charset="-122"/>
              </a:rPr>
              <a:t>滤波</a:t>
            </a:r>
            <a:r>
              <a:rPr lang="zh-CN" altLang="en-US" sz="1800" dirty="0">
                <a:effectLst/>
                <a:ea typeface="Microsoft YaHei" panose="020B0503020204020204" pitchFamily="34" charset="-122"/>
              </a:rPr>
              <a:t>增强</a:t>
            </a:r>
            <a:r>
              <a:rPr lang="zh-CN" altLang="zh-CN" sz="1800" dirty="0">
                <a:effectLst/>
                <a:ea typeface="Microsoft YaHei" panose="020B0503020204020204" pitchFamily="34" charset="-122"/>
              </a:rPr>
              <a:t>局部区域中激活值最高的预测与</a:t>
            </a:r>
            <a:r>
              <a:rPr lang="zh-CN" altLang="en-US" sz="1800" dirty="0">
                <a:effectLst/>
                <a:ea typeface="Microsoft YaHei" panose="020B0503020204020204" pitchFamily="34" charset="-122"/>
              </a:rPr>
              <a:t>别的</a:t>
            </a:r>
            <a:r>
              <a:rPr lang="zh-CN" altLang="zh-CN" sz="1800" dirty="0">
                <a:effectLst/>
                <a:ea typeface="Microsoft YaHei" panose="020B0503020204020204" pitchFamily="34" charset="-122"/>
              </a:rPr>
              <a:t>预测的区别</a:t>
            </a:r>
            <a:r>
              <a:rPr lang="zh-CN" altLang="en-US" sz="1800" dirty="0">
                <a:effectLst/>
                <a:ea typeface="Microsoft YaHei" panose="020B0503020204020204" pitchFamily="34" charset="-122"/>
              </a:rPr>
              <a:t>，</a:t>
            </a:r>
            <a:r>
              <a:rPr lang="zh-CN" altLang="en-US" sz="2800" b="0" i="0" dirty="0">
                <a:solidFill>
                  <a:srgbClr val="121212"/>
                </a:solidFill>
                <a:effectLst/>
                <a:latin typeface="-apple-system"/>
              </a:rPr>
              <a:t>引导网络只为每个目标输出唯一预测，</a:t>
            </a:r>
            <a:r>
              <a:rPr lang="zh-CN" altLang="en-US" sz="1800" b="0" i="0" dirty="0">
                <a:solidFill>
                  <a:srgbClr val="4D4D4D"/>
                </a:solidFill>
                <a:effectLst/>
                <a:latin typeface="-apple-system"/>
              </a:rPr>
              <a:t>实现端到端训练</a:t>
            </a:r>
            <a:r>
              <a:rPr lang="zh-CN" altLang="zh-CN" sz="1800" dirty="0">
                <a:effectLst/>
                <a:ea typeface="Microsoft YaHei" panose="020B0503020204020204" pitchFamily="34" charset="-122"/>
              </a:rPr>
              <a:t>。</a:t>
            </a:r>
            <a:endParaRPr lang="en-US" altLang="zh-CN" b="0" i="0" dirty="0">
              <a:solidFill>
                <a:srgbClr val="121212"/>
              </a:solidFill>
              <a:effectLst/>
              <a:latin typeface="-apple-system"/>
            </a:endParaRPr>
          </a:p>
          <a:p>
            <a:pPr algn="l"/>
            <a:r>
              <a:rPr lang="en-US" altLang="zh-CN" b="0" i="0" dirty="0">
                <a:solidFill>
                  <a:srgbClr val="121212"/>
                </a:solidFill>
                <a:effectLst/>
                <a:latin typeface="-apple-system"/>
              </a:rPr>
              <a:t>--</a:t>
            </a:r>
            <a:r>
              <a:rPr lang="zh-CN" altLang="zh-CN" sz="1800" dirty="0">
                <a:effectLst/>
                <a:ea typeface="Microsoft YaHei" panose="020B0503020204020204" pitchFamily="34" charset="-122"/>
              </a:rPr>
              <a:t>表1在使用NMS时，POTO</a:t>
            </a:r>
            <a:r>
              <a:rPr lang="en-US" altLang="zh-CN" sz="1800" dirty="0">
                <a:effectLst/>
                <a:ea typeface="Microsoft YaHei" panose="020B0503020204020204" pitchFamily="34" charset="-122"/>
              </a:rPr>
              <a:t>+</a:t>
            </a:r>
            <a:r>
              <a:rPr lang="zh-CN" altLang="zh-CN" sz="1800" dirty="0">
                <a:effectLst/>
                <a:ea typeface="Microsoft YaHei" panose="020B0503020204020204" pitchFamily="34" charset="-122"/>
              </a:rPr>
              <a:t>3DMF的性能仍不如</a:t>
            </a:r>
            <a:r>
              <a:rPr lang="en-US" altLang="zh-CN" sz="1800" dirty="0">
                <a:effectLst/>
                <a:ea typeface="Microsoft YaHei" panose="020B0503020204020204" pitchFamily="34" charset="-122"/>
              </a:rPr>
              <a:t>FCOS</a:t>
            </a:r>
            <a:r>
              <a:rPr lang="zh-CN" altLang="en-US" sz="1800" dirty="0">
                <a:effectLst/>
                <a:ea typeface="Microsoft YaHei" panose="020B0503020204020204" pitchFamily="34" charset="-122"/>
              </a:rPr>
              <a:t>，</a:t>
            </a:r>
            <a:r>
              <a:rPr lang="zh-CN" altLang="zh-CN" sz="1800" dirty="0">
                <a:effectLst/>
                <a:ea typeface="Microsoft YaHei" panose="020B0503020204020204" pitchFamily="34" charset="-122"/>
              </a:rPr>
              <a:t>因为一对一标签分配提供的监督较少，使网络难学习到强且鲁棒的特征表示</a:t>
            </a:r>
            <a:r>
              <a:rPr lang="zh-CN" altLang="en-US" sz="1800" dirty="0">
                <a:effectLst/>
                <a:ea typeface="Microsoft YaHei" panose="020B0503020204020204" pitchFamily="34" charset="-122"/>
              </a:rPr>
              <a:t>，</a:t>
            </a:r>
            <a:r>
              <a:rPr lang="zh-CN" altLang="zh-CN" sz="1800" dirty="0">
                <a:effectLst/>
                <a:ea typeface="Microsoft YaHei" panose="020B0503020204020204" pitchFamily="34" charset="-122"/>
              </a:rPr>
              <a:t>减少</a:t>
            </a:r>
            <a:r>
              <a:rPr lang="zh-CN" altLang="en-US" sz="1800" dirty="0">
                <a:effectLst/>
                <a:ea typeface="Microsoft YaHei" panose="020B0503020204020204" pitchFamily="34" charset="-122"/>
              </a:rPr>
              <a:t>了</a:t>
            </a:r>
            <a:r>
              <a:rPr lang="zh-CN" altLang="zh-CN" sz="1800" dirty="0">
                <a:effectLst/>
                <a:ea typeface="Microsoft YaHei" panose="020B0503020204020204" pitchFamily="34" charset="-122"/>
              </a:rPr>
              <a:t>分类的判别性，导致性能下降。</a:t>
            </a:r>
            <a:r>
              <a:rPr lang="zh-CN" altLang="en-US" b="0" i="0" dirty="0">
                <a:solidFill>
                  <a:srgbClr val="4D4D4D"/>
                </a:solidFill>
                <a:effectLst/>
                <a:latin typeface="-apple-system"/>
              </a:rPr>
              <a:t>为此作者引入了一个基于一对多的标签分配来提供额外的监督</a:t>
            </a:r>
            <a:r>
              <a:rPr lang="zh-CN" altLang="en-US" b="0" i="0" dirty="0">
                <a:solidFill>
                  <a:srgbClr val="121212"/>
                </a:solidFill>
                <a:effectLst/>
                <a:latin typeface="-apple-system"/>
              </a:rPr>
              <a:t>，加快收敛速度。</a:t>
            </a:r>
            <a:r>
              <a:rPr lang="zh-CN" altLang="zh-CN" sz="1800" dirty="0">
                <a:effectLst/>
                <a:ea typeface="Microsoft YaHei" panose="020B0503020204020204" pitchFamily="34" charset="-122"/>
              </a:rPr>
              <a:t>一对多标签分配先根据匹配质量在每个FPN</a:t>
            </a:r>
            <a:r>
              <a:rPr lang="zh-CN" altLang="en-US" sz="1800" dirty="0">
                <a:effectLst/>
                <a:ea typeface="Microsoft YaHei" panose="020B0503020204020204" pitchFamily="34" charset="-122"/>
              </a:rPr>
              <a:t>层</a:t>
            </a:r>
            <a:r>
              <a:rPr lang="zh-CN" altLang="zh-CN" sz="1800" dirty="0">
                <a:effectLst/>
                <a:ea typeface="Microsoft YaHei" panose="020B0503020204020204" pitchFamily="34" charset="-122"/>
              </a:rPr>
              <a:t>将前9个预测作为候选</a:t>
            </a:r>
            <a:r>
              <a:rPr lang="zh-CN" altLang="en-US" sz="1800" dirty="0">
                <a:effectLst/>
                <a:ea typeface="Microsoft YaHei" panose="020B0503020204020204" pitchFamily="34" charset="-122"/>
              </a:rPr>
              <a:t>样本，</a:t>
            </a:r>
            <a:r>
              <a:rPr lang="zh-CN" altLang="zh-CN" sz="1800" dirty="0">
                <a:effectLst/>
                <a:ea typeface="Microsoft YaHei" panose="020B0503020204020204" pitchFamily="34" charset="-122"/>
              </a:rPr>
              <a:t>然后将匹配质量超过统计阈值的候选样本分配为前景样本</a:t>
            </a:r>
            <a:r>
              <a:rPr lang="zh-CN" altLang="en-US" sz="1800" dirty="0">
                <a:effectLst/>
                <a:ea typeface="Microsoft YaHei" panose="020B0503020204020204" pitchFamily="34" charset="-122"/>
              </a:rPr>
              <a:t>，</a:t>
            </a:r>
            <a:r>
              <a:rPr lang="zh-CN" altLang="zh-CN" sz="1800" dirty="0">
                <a:effectLst/>
                <a:ea typeface="Microsoft YaHei" panose="020B0503020204020204" pitchFamily="34" charset="-122"/>
              </a:rPr>
              <a:t>统计阈值</a:t>
            </a:r>
            <a:r>
              <a:rPr lang="zh-CN" altLang="en-US" sz="1800" dirty="0">
                <a:effectLst/>
                <a:ea typeface="Microsoft YaHei" panose="020B0503020204020204" pitchFamily="34" charset="-122"/>
              </a:rPr>
              <a:t>由</a:t>
            </a:r>
            <a:r>
              <a:rPr lang="zh-CN" altLang="zh-CN" sz="1800" dirty="0">
                <a:effectLst/>
                <a:ea typeface="Microsoft YaHei" panose="020B0503020204020204" pitchFamily="34" charset="-122"/>
              </a:rPr>
              <a:t>所有候选框匹配质量的均值和标准差的总和来计算。</a:t>
            </a:r>
            <a:endParaRPr lang="en-US" altLang="zh-CN" b="0" i="0" dirty="0">
              <a:solidFill>
                <a:srgbClr val="121212"/>
              </a:solidFill>
              <a:effectLst/>
              <a:latin typeface="-apple-system"/>
            </a:endParaRPr>
          </a:p>
          <a:p>
            <a:pPr algn="l"/>
            <a:r>
              <a:rPr lang="en-US" altLang="zh-CN" b="0" i="0" dirty="0">
                <a:solidFill>
                  <a:srgbClr val="121212"/>
                </a:solidFill>
                <a:effectLst/>
                <a:latin typeface="-apple-system"/>
              </a:rPr>
              <a:t>--</a:t>
            </a:r>
            <a:r>
              <a:rPr lang="zh-CN" altLang="en-US" b="0" i="0" dirty="0">
                <a:solidFill>
                  <a:srgbClr val="121212"/>
                </a:solidFill>
                <a:effectLst/>
                <a:latin typeface="-apple-system"/>
              </a:rPr>
              <a:t>乘法前是一对多的辅助损失，乘法后是一对一的常规</a:t>
            </a:r>
            <a:r>
              <a:rPr lang="en-US" altLang="zh-CN" b="0" i="0" dirty="0">
                <a:solidFill>
                  <a:srgbClr val="121212"/>
                </a:solidFill>
                <a:effectLst/>
                <a:latin typeface="-apple-system"/>
              </a:rPr>
              <a:t>loss</a:t>
            </a:r>
            <a:r>
              <a:rPr lang="zh-CN" altLang="en-US" b="0" i="0" dirty="0">
                <a:solidFill>
                  <a:srgbClr val="121212"/>
                </a:solidFill>
                <a:effectLst/>
                <a:latin typeface="-apple-system"/>
              </a:rPr>
              <a:t>，一定会存在一些样本在前者是向负学，在后者是向正学。由于</a:t>
            </a:r>
            <a:r>
              <a:rPr lang="en-US" altLang="zh-CN" b="0" i="0" dirty="0">
                <a:solidFill>
                  <a:srgbClr val="121212"/>
                </a:solidFill>
                <a:effectLst/>
                <a:latin typeface="-apple-system"/>
              </a:rPr>
              <a:t>1*0=0</a:t>
            </a:r>
            <a:r>
              <a:rPr lang="zh-CN" altLang="en-US" b="0" i="0" dirty="0">
                <a:solidFill>
                  <a:srgbClr val="121212"/>
                </a:solidFill>
                <a:effectLst/>
                <a:latin typeface="-apple-system"/>
              </a:rPr>
              <a:t>，</a:t>
            </a:r>
            <a:r>
              <a:rPr lang="en-US" altLang="zh-CN" b="0" i="0" dirty="0">
                <a:solidFill>
                  <a:srgbClr val="121212"/>
                </a:solidFill>
                <a:effectLst/>
                <a:latin typeface="-apple-system"/>
              </a:rPr>
              <a:t>1*1=1</a:t>
            </a:r>
            <a:r>
              <a:rPr lang="zh-CN" altLang="en-US" b="0" i="0" dirty="0">
                <a:solidFill>
                  <a:srgbClr val="121212"/>
                </a:solidFill>
                <a:effectLst/>
                <a:latin typeface="-apple-system"/>
              </a:rPr>
              <a:t>，只需要大致保证一对一分配的正样本在一对多中也是正样本即可。</a:t>
            </a:r>
          </a:p>
          <a:p>
            <a:br>
              <a:rPr lang="zh-CN" altLang="en-US" dirty="0"/>
            </a:br>
            <a:endParaRPr lang="zh-CN" altLang="en-US" dirty="0"/>
          </a:p>
        </p:txBody>
      </p:sp>
      <p:sp>
        <p:nvSpPr>
          <p:cNvPr id="4" name="灯片编号占位符 3"/>
          <p:cNvSpPr>
            <a:spLocks noGrp="1"/>
          </p:cNvSpPr>
          <p:nvPr>
            <p:ph type="sldNum" sz="quarter" idx="5"/>
          </p:nvPr>
        </p:nvSpPr>
        <p:spPr/>
        <p:txBody>
          <a:bodyPr/>
          <a:lstStyle/>
          <a:p>
            <a:fld id="{9209F586-F2CB-42E2-AFDF-0320AAF89A2D}" type="slidenum">
              <a:rPr lang="zh-CN" altLang="en-US" smtClean="0"/>
              <a:t>9</a:t>
            </a:fld>
            <a:endParaRPr lang="zh-CN" altLang="en-US"/>
          </a:p>
        </p:txBody>
      </p:sp>
    </p:spTree>
    <p:extLst>
      <p:ext uri="{BB962C8B-B14F-4D97-AF65-F5344CB8AC3E}">
        <p14:creationId xmlns:p14="http://schemas.microsoft.com/office/powerpoint/2010/main" val="4069973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121212"/>
                </a:solidFill>
                <a:effectLst/>
                <a:latin typeface="-apple-system"/>
              </a:rPr>
              <a:t>--</a:t>
            </a:r>
            <a:r>
              <a:rPr lang="zh-CN" altLang="en-US" b="0" i="0" dirty="0">
                <a:solidFill>
                  <a:srgbClr val="2E3033"/>
                </a:solidFill>
                <a:effectLst/>
                <a:latin typeface="Arial" panose="020B0604020202020204" pitchFamily="34" charset="0"/>
              </a:rPr>
              <a:t>可能与</a:t>
            </a:r>
            <a:r>
              <a:rPr lang="en-US" altLang="zh-CN" b="0" i="0" dirty="0">
                <a:solidFill>
                  <a:srgbClr val="2E3033"/>
                </a:solidFill>
                <a:effectLst/>
                <a:latin typeface="Arial" panose="020B0604020202020204" pitchFamily="34" charset="0"/>
              </a:rPr>
              <a:t>DCN</a:t>
            </a:r>
            <a:r>
              <a:rPr lang="zh-CN" altLang="en-US" b="0" i="0" dirty="0">
                <a:solidFill>
                  <a:srgbClr val="2E3033"/>
                </a:solidFill>
                <a:effectLst/>
                <a:latin typeface="Arial" panose="020B0604020202020204" pitchFamily="34" charset="0"/>
              </a:rPr>
              <a:t>灵活的空间建模有关。</a:t>
            </a:r>
            <a:endParaRPr lang="en-US" altLang="zh-CN" b="0" i="0" dirty="0">
              <a:solidFill>
                <a:srgbClr val="121212"/>
              </a:solidFill>
              <a:effectLst/>
              <a:latin typeface="-apple-system"/>
            </a:endParaRPr>
          </a:p>
          <a:p>
            <a:r>
              <a:rPr lang="en-US" altLang="zh-CN" b="0" i="0" dirty="0">
                <a:solidFill>
                  <a:srgbClr val="121212"/>
                </a:solidFill>
                <a:effectLst/>
                <a:latin typeface="-apple-system"/>
              </a:rPr>
              <a:t>--</a:t>
            </a:r>
            <a:r>
              <a:rPr lang="zh-CN" altLang="en-US" b="0" i="0" dirty="0">
                <a:solidFill>
                  <a:srgbClr val="121212"/>
                </a:solidFill>
                <a:effectLst/>
                <a:latin typeface="-apple-system"/>
              </a:rPr>
              <a:t>去掉</a:t>
            </a:r>
            <a:r>
              <a:rPr lang="en-US" altLang="zh-CN" b="0" i="0" dirty="0">
                <a:solidFill>
                  <a:srgbClr val="121212"/>
                </a:solidFill>
                <a:effectLst/>
                <a:latin typeface="-apple-system"/>
              </a:rPr>
              <a:t>NMS</a:t>
            </a:r>
            <a:r>
              <a:rPr lang="zh-CN" altLang="en-US" b="0" i="0" dirty="0">
                <a:solidFill>
                  <a:srgbClr val="121212"/>
                </a:solidFill>
                <a:effectLst/>
                <a:latin typeface="-apple-system"/>
              </a:rPr>
              <a:t>的最大收益其实是密集场景，在</a:t>
            </a:r>
            <a:r>
              <a:rPr lang="en-US" altLang="zh-CN" b="0" i="0" dirty="0">
                <a:solidFill>
                  <a:srgbClr val="121212"/>
                </a:solidFill>
                <a:effectLst/>
                <a:latin typeface="-apple-system"/>
              </a:rPr>
              <a:t>COCO</a:t>
            </a:r>
            <a:r>
              <a:rPr lang="zh-CN" altLang="en-US" b="0" i="0" dirty="0">
                <a:solidFill>
                  <a:srgbClr val="121212"/>
                </a:solidFill>
                <a:effectLst/>
                <a:latin typeface="-apple-system"/>
              </a:rPr>
              <a:t>上不能很好体现，所以在</a:t>
            </a:r>
            <a:r>
              <a:rPr lang="en-US" altLang="zh-CN" b="0" i="0" dirty="0" err="1">
                <a:solidFill>
                  <a:srgbClr val="121212"/>
                </a:solidFill>
                <a:effectLst/>
                <a:latin typeface="-apple-system"/>
              </a:rPr>
              <a:t>CrowdHuman</a:t>
            </a:r>
            <a:r>
              <a:rPr lang="zh-CN" altLang="en-US" b="0" i="0" dirty="0">
                <a:solidFill>
                  <a:srgbClr val="121212"/>
                </a:solidFill>
                <a:effectLst/>
                <a:latin typeface="-apple-system"/>
              </a:rPr>
              <a:t>上做了实验</a:t>
            </a:r>
            <a:endParaRPr lang="zh-CN" altLang="en-US" dirty="0"/>
          </a:p>
        </p:txBody>
      </p:sp>
      <p:sp>
        <p:nvSpPr>
          <p:cNvPr id="4" name="灯片编号占位符 3"/>
          <p:cNvSpPr>
            <a:spLocks noGrp="1"/>
          </p:cNvSpPr>
          <p:nvPr>
            <p:ph type="sldNum" sz="quarter" idx="5"/>
          </p:nvPr>
        </p:nvSpPr>
        <p:spPr/>
        <p:txBody>
          <a:bodyPr/>
          <a:lstStyle/>
          <a:p>
            <a:fld id="{9209F586-F2CB-42E2-AFDF-0320AAF89A2D}" type="slidenum">
              <a:rPr lang="zh-CN" altLang="en-US" smtClean="0"/>
              <a:t>10</a:t>
            </a:fld>
            <a:endParaRPr lang="zh-CN" altLang="en-US"/>
          </a:p>
        </p:txBody>
      </p:sp>
    </p:spTree>
    <p:extLst>
      <p:ext uri="{BB962C8B-B14F-4D97-AF65-F5344CB8AC3E}">
        <p14:creationId xmlns:p14="http://schemas.microsoft.com/office/powerpoint/2010/main" val="14616512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369F48-8F44-4088-9E35-AA90355E0EA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02145C1-3228-422A-BAC9-B332311894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CDBD6EF-1610-4E9D-A4B0-02BFC122FB08}"/>
              </a:ext>
            </a:extLst>
          </p:cNvPr>
          <p:cNvSpPr>
            <a:spLocks noGrp="1"/>
          </p:cNvSpPr>
          <p:nvPr>
            <p:ph type="dt" sz="half" idx="10"/>
          </p:nvPr>
        </p:nvSpPr>
        <p:spPr/>
        <p:txBody>
          <a:bodyPr/>
          <a:lstStyle/>
          <a:p>
            <a:fld id="{4D96483A-408D-4587-B243-51293DBCAD69}" type="datetimeFigureOut">
              <a:rPr lang="zh-CN" altLang="en-US" smtClean="0"/>
              <a:t>2021/3/5</a:t>
            </a:fld>
            <a:endParaRPr lang="zh-CN" altLang="en-US"/>
          </a:p>
        </p:txBody>
      </p:sp>
      <p:sp>
        <p:nvSpPr>
          <p:cNvPr id="5" name="页脚占位符 4">
            <a:extLst>
              <a:ext uri="{FF2B5EF4-FFF2-40B4-BE49-F238E27FC236}">
                <a16:creationId xmlns:a16="http://schemas.microsoft.com/office/drawing/2014/main" id="{5760EF42-8F90-4A78-B283-3F637580E76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22F7E08-2A94-495F-8B89-CEED829F6C64}"/>
              </a:ext>
            </a:extLst>
          </p:cNvPr>
          <p:cNvSpPr>
            <a:spLocks noGrp="1"/>
          </p:cNvSpPr>
          <p:nvPr>
            <p:ph type="sldNum" sz="quarter" idx="12"/>
          </p:nvPr>
        </p:nvSpPr>
        <p:spPr/>
        <p:txBody>
          <a:body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37669312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98A44F-569B-4DC1-A549-C48999F0EBD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94ED509-F4DE-4A76-975F-56A856E75F7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4828367-A39F-4ECE-AA0C-FAEB2A620A7E}"/>
              </a:ext>
            </a:extLst>
          </p:cNvPr>
          <p:cNvSpPr>
            <a:spLocks noGrp="1"/>
          </p:cNvSpPr>
          <p:nvPr>
            <p:ph type="dt" sz="half" idx="10"/>
          </p:nvPr>
        </p:nvSpPr>
        <p:spPr/>
        <p:txBody>
          <a:bodyPr/>
          <a:lstStyle/>
          <a:p>
            <a:fld id="{4D96483A-408D-4587-B243-51293DBCAD69}" type="datetimeFigureOut">
              <a:rPr lang="zh-CN" altLang="en-US" smtClean="0"/>
              <a:t>2021/3/5</a:t>
            </a:fld>
            <a:endParaRPr lang="zh-CN" altLang="en-US"/>
          </a:p>
        </p:txBody>
      </p:sp>
      <p:sp>
        <p:nvSpPr>
          <p:cNvPr id="5" name="页脚占位符 4">
            <a:extLst>
              <a:ext uri="{FF2B5EF4-FFF2-40B4-BE49-F238E27FC236}">
                <a16:creationId xmlns:a16="http://schemas.microsoft.com/office/drawing/2014/main" id="{C529DB1A-A951-4973-9795-5D8CB57A62F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FDBCF6F-250B-4D63-8B2D-C3DAA0513CBA}"/>
              </a:ext>
            </a:extLst>
          </p:cNvPr>
          <p:cNvSpPr>
            <a:spLocks noGrp="1"/>
          </p:cNvSpPr>
          <p:nvPr>
            <p:ph type="sldNum" sz="quarter" idx="12"/>
          </p:nvPr>
        </p:nvSpPr>
        <p:spPr/>
        <p:txBody>
          <a:body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879386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E89FD28-7005-4CCD-9C5D-3B7CC3EFB7D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7911184-8F1B-4534-9AB4-39B8DDE73B0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FFC1463-8F53-46AD-ABC6-B636CFE49E96}"/>
              </a:ext>
            </a:extLst>
          </p:cNvPr>
          <p:cNvSpPr>
            <a:spLocks noGrp="1"/>
          </p:cNvSpPr>
          <p:nvPr>
            <p:ph type="dt" sz="half" idx="10"/>
          </p:nvPr>
        </p:nvSpPr>
        <p:spPr/>
        <p:txBody>
          <a:bodyPr/>
          <a:lstStyle/>
          <a:p>
            <a:fld id="{4D96483A-408D-4587-B243-51293DBCAD69}" type="datetimeFigureOut">
              <a:rPr lang="zh-CN" altLang="en-US" smtClean="0"/>
              <a:t>2021/3/5</a:t>
            </a:fld>
            <a:endParaRPr lang="zh-CN" altLang="en-US"/>
          </a:p>
        </p:txBody>
      </p:sp>
      <p:sp>
        <p:nvSpPr>
          <p:cNvPr id="5" name="页脚占位符 4">
            <a:extLst>
              <a:ext uri="{FF2B5EF4-FFF2-40B4-BE49-F238E27FC236}">
                <a16:creationId xmlns:a16="http://schemas.microsoft.com/office/drawing/2014/main" id="{A91737CA-719D-48F0-A92B-3958221388F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0A74AF1-28A7-4921-A56A-B41132A6E70C}"/>
              </a:ext>
            </a:extLst>
          </p:cNvPr>
          <p:cNvSpPr>
            <a:spLocks noGrp="1"/>
          </p:cNvSpPr>
          <p:nvPr>
            <p:ph type="sldNum" sz="quarter" idx="12"/>
          </p:nvPr>
        </p:nvSpPr>
        <p:spPr/>
        <p:txBody>
          <a:body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1272727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FCA527-7443-4FF6-B557-EFB02D19BAC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D70F6C3-4666-4DAE-BE94-A4B7FAF276A4}"/>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8B57F7B-7F84-4F73-8640-BA92DD300EF7}"/>
              </a:ext>
            </a:extLst>
          </p:cNvPr>
          <p:cNvSpPr>
            <a:spLocks noGrp="1"/>
          </p:cNvSpPr>
          <p:nvPr>
            <p:ph type="dt" sz="half" idx="10"/>
          </p:nvPr>
        </p:nvSpPr>
        <p:spPr/>
        <p:txBody>
          <a:bodyPr/>
          <a:lstStyle/>
          <a:p>
            <a:fld id="{4D96483A-408D-4587-B243-51293DBCAD69}" type="datetimeFigureOut">
              <a:rPr lang="zh-CN" altLang="en-US" smtClean="0"/>
              <a:t>2021/3/5</a:t>
            </a:fld>
            <a:endParaRPr lang="zh-CN" altLang="en-US"/>
          </a:p>
        </p:txBody>
      </p:sp>
      <p:sp>
        <p:nvSpPr>
          <p:cNvPr id="5" name="页脚占位符 4">
            <a:extLst>
              <a:ext uri="{FF2B5EF4-FFF2-40B4-BE49-F238E27FC236}">
                <a16:creationId xmlns:a16="http://schemas.microsoft.com/office/drawing/2014/main" id="{ED6A2AEA-F7B3-42CE-BC68-7FC94962963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72432A1-C660-40C4-9382-F0BFCE9FAB2A}"/>
              </a:ext>
            </a:extLst>
          </p:cNvPr>
          <p:cNvSpPr>
            <a:spLocks noGrp="1"/>
          </p:cNvSpPr>
          <p:nvPr>
            <p:ph type="sldNum" sz="quarter" idx="12"/>
          </p:nvPr>
        </p:nvSpPr>
        <p:spPr/>
        <p:txBody>
          <a:body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4823028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69CEB2-663F-4898-9021-1A44A70562E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652B68C-4301-4132-9C38-1B5C3F6FAC8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5C04DBA4-E70A-4595-982C-2FC5AC105062}"/>
              </a:ext>
            </a:extLst>
          </p:cNvPr>
          <p:cNvSpPr>
            <a:spLocks noGrp="1"/>
          </p:cNvSpPr>
          <p:nvPr>
            <p:ph type="dt" sz="half" idx="10"/>
          </p:nvPr>
        </p:nvSpPr>
        <p:spPr/>
        <p:txBody>
          <a:bodyPr/>
          <a:lstStyle/>
          <a:p>
            <a:fld id="{4D96483A-408D-4587-B243-51293DBCAD69}" type="datetimeFigureOut">
              <a:rPr lang="zh-CN" altLang="en-US" smtClean="0"/>
              <a:t>2021/3/5</a:t>
            </a:fld>
            <a:endParaRPr lang="zh-CN" altLang="en-US"/>
          </a:p>
        </p:txBody>
      </p:sp>
      <p:sp>
        <p:nvSpPr>
          <p:cNvPr id="5" name="页脚占位符 4">
            <a:extLst>
              <a:ext uri="{FF2B5EF4-FFF2-40B4-BE49-F238E27FC236}">
                <a16:creationId xmlns:a16="http://schemas.microsoft.com/office/drawing/2014/main" id="{E10BC562-27C8-4690-B3D5-34566561704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EF759D4-AD60-4D7D-8F44-6B528FCAAF1C}"/>
              </a:ext>
            </a:extLst>
          </p:cNvPr>
          <p:cNvSpPr>
            <a:spLocks noGrp="1"/>
          </p:cNvSpPr>
          <p:nvPr>
            <p:ph type="sldNum" sz="quarter" idx="12"/>
          </p:nvPr>
        </p:nvSpPr>
        <p:spPr/>
        <p:txBody>
          <a:body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1518742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D56F4B-18D4-4A1F-A89C-6E215B394D5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E55F2FD-1AEB-4CC5-9B19-197D78A3493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19B54C0E-4FE2-4C61-AEDD-3DA504A2556E}"/>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E481CC22-DF56-4C5D-B3ED-626340AB9919}"/>
              </a:ext>
            </a:extLst>
          </p:cNvPr>
          <p:cNvSpPr>
            <a:spLocks noGrp="1"/>
          </p:cNvSpPr>
          <p:nvPr>
            <p:ph type="dt" sz="half" idx="10"/>
          </p:nvPr>
        </p:nvSpPr>
        <p:spPr/>
        <p:txBody>
          <a:bodyPr/>
          <a:lstStyle/>
          <a:p>
            <a:fld id="{4D96483A-408D-4587-B243-51293DBCAD69}" type="datetimeFigureOut">
              <a:rPr lang="zh-CN" altLang="en-US" smtClean="0"/>
              <a:t>2021/3/5</a:t>
            </a:fld>
            <a:endParaRPr lang="zh-CN" altLang="en-US"/>
          </a:p>
        </p:txBody>
      </p:sp>
      <p:sp>
        <p:nvSpPr>
          <p:cNvPr id="6" name="页脚占位符 5">
            <a:extLst>
              <a:ext uri="{FF2B5EF4-FFF2-40B4-BE49-F238E27FC236}">
                <a16:creationId xmlns:a16="http://schemas.microsoft.com/office/drawing/2014/main" id="{F63C6DB9-3235-4385-A6BC-8BE0994F414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5C735C7-2C3A-4B51-8120-91E0D5A03BA4}"/>
              </a:ext>
            </a:extLst>
          </p:cNvPr>
          <p:cNvSpPr>
            <a:spLocks noGrp="1"/>
          </p:cNvSpPr>
          <p:nvPr>
            <p:ph type="sldNum" sz="quarter" idx="12"/>
          </p:nvPr>
        </p:nvSpPr>
        <p:spPr/>
        <p:txBody>
          <a:body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1550861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B1E5BC-CB8D-4DAC-9347-F40B6C8C8D17}"/>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C8F681F9-026E-48F5-A7D2-FC4DEADA06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4D6CF87A-24CB-47C2-8A50-D451A4D879FD}"/>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84309DA2-AC75-4BF3-AD24-41B676E889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0A11BB8-FC37-424D-BB8B-3E30136A440B}"/>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A0E92AF9-A09D-430C-B570-E1943A32F198}"/>
              </a:ext>
            </a:extLst>
          </p:cNvPr>
          <p:cNvSpPr>
            <a:spLocks noGrp="1"/>
          </p:cNvSpPr>
          <p:nvPr>
            <p:ph type="dt" sz="half" idx="10"/>
          </p:nvPr>
        </p:nvSpPr>
        <p:spPr/>
        <p:txBody>
          <a:bodyPr/>
          <a:lstStyle/>
          <a:p>
            <a:fld id="{4D96483A-408D-4587-B243-51293DBCAD69}" type="datetimeFigureOut">
              <a:rPr lang="zh-CN" altLang="en-US" smtClean="0"/>
              <a:t>2021/3/5</a:t>
            </a:fld>
            <a:endParaRPr lang="zh-CN" altLang="en-US"/>
          </a:p>
        </p:txBody>
      </p:sp>
      <p:sp>
        <p:nvSpPr>
          <p:cNvPr id="8" name="页脚占位符 7">
            <a:extLst>
              <a:ext uri="{FF2B5EF4-FFF2-40B4-BE49-F238E27FC236}">
                <a16:creationId xmlns:a16="http://schemas.microsoft.com/office/drawing/2014/main" id="{5C7D09FC-223E-4EFF-954A-AC0846AA2967}"/>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0B25D937-524E-4A80-9DDB-5BAEBAF97CB3}"/>
              </a:ext>
            </a:extLst>
          </p:cNvPr>
          <p:cNvSpPr>
            <a:spLocks noGrp="1"/>
          </p:cNvSpPr>
          <p:nvPr>
            <p:ph type="sldNum" sz="quarter" idx="12"/>
          </p:nvPr>
        </p:nvSpPr>
        <p:spPr/>
        <p:txBody>
          <a:body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2409863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7C21F1-C19D-43FE-9E4A-13EFFFAB125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6D88822-A19B-471E-96C7-6116612D0738}"/>
              </a:ext>
            </a:extLst>
          </p:cNvPr>
          <p:cNvSpPr>
            <a:spLocks noGrp="1"/>
          </p:cNvSpPr>
          <p:nvPr>
            <p:ph type="dt" sz="half" idx="10"/>
          </p:nvPr>
        </p:nvSpPr>
        <p:spPr/>
        <p:txBody>
          <a:bodyPr/>
          <a:lstStyle/>
          <a:p>
            <a:fld id="{4D96483A-408D-4587-B243-51293DBCAD69}" type="datetimeFigureOut">
              <a:rPr lang="zh-CN" altLang="en-US" smtClean="0"/>
              <a:t>2021/3/5</a:t>
            </a:fld>
            <a:endParaRPr lang="zh-CN" altLang="en-US"/>
          </a:p>
        </p:txBody>
      </p:sp>
      <p:sp>
        <p:nvSpPr>
          <p:cNvPr id="4" name="页脚占位符 3">
            <a:extLst>
              <a:ext uri="{FF2B5EF4-FFF2-40B4-BE49-F238E27FC236}">
                <a16:creationId xmlns:a16="http://schemas.microsoft.com/office/drawing/2014/main" id="{73C00C72-0A91-464F-9EB0-10A406F54AF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43B8215-86DE-4F3C-9F54-4E7D9B60C44A}"/>
              </a:ext>
            </a:extLst>
          </p:cNvPr>
          <p:cNvSpPr>
            <a:spLocks noGrp="1"/>
          </p:cNvSpPr>
          <p:nvPr>
            <p:ph type="sldNum" sz="quarter" idx="12"/>
          </p:nvPr>
        </p:nvSpPr>
        <p:spPr/>
        <p:txBody>
          <a:body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180821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FB9B6D8-9480-43C1-8027-AE215AB408E6}"/>
              </a:ext>
            </a:extLst>
          </p:cNvPr>
          <p:cNvSpPr>
            <a:spLocks noGrp="1"/>
          </p:cNvSpPr>
          <p:nvPr>
            <p:ph type="dt" sz="half" idx="10"/>
          </p:nvPr>
        </p:nvSpPr>
        <p:spPr/>
        <p:txBody>
          <a:bodyPr/>
          <a:lstStyle/>
          <a:p>
            <a:fld id="{4D96483A-408D-4587-B243-51293DBCAD69}" type="datetimeFigureOut">
              <a:rPr lang="zh-CN" altLang="en-US" smtClean="0"/>
              <a:t>2021/3/5</a:t>
            </a:fld>
            <a:endParaRPr lang="zh-CN" altLang="en-US"/>
          </a:p>
        </p:txBody>
      </p:sp>
      <p:sp>
        <p:nvSpPr>
          <p:cNvPr id="3" name="页脚占位符 2">
            <a:extLst>
              <a:ext uri="{FF2B5EF4-FFF2-40B4-BE49-F238E27FC236}">
                <a16:creationId xmlns:a16="http://schemas.microsoft.com/office/drawing/2014/main" id="{0BA08D6C-D5AD-4379-B921-7F076C79662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17E7F99-44DD-42D0-8E86-8057DFCBAF09}"/>
              </a:ext>
            </a:extLst>
          </p:cNvPr>
          <p:cNvSpPr>
            <a:spLocks noGrp="1"/>
          </p:cNvSpPr>
          <p:nvPr>
            <p:ph type="sldNum" sz="quarter" idx="12"/>
          </p:nvPr>
        </p:nvSpPr>
        <p:spPr/>
        <p:txBody>
          <a:body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21957008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35D30DB-A0D2-462D-BD97-EEAF32B4E7D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5268BBC-D12E-4B2C-ABE3-85238115AD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0FF78B3-645B-4FC6-9E50-D76BC77848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A6BB3BE-C192-45EA-8141-F45A2AFDBFF6}"/>
              </a:ext>
            </a:extLst>
          </p:cNvPr>
          <p:cNvSpPr>
            <a:spLocks noGrp="1"/>
          </p:cNvSpPr>
          <p:nvPr>
            <p:ph type="dt" sz="half" idx="10"/>
          </p:nvPr>
        </p:nvSpPr>
        <p:spPr/>
        <p:txBody>
          <a:bodyPr/>
          <a:lstStyle/>
          <a:p>
            <a:fld id="{4D96483A-408D-4587-B243-51293DBCAD69}" type="datetimeFigureOut">
              <a:rPr lang="zh-CN" altLang="en-US" smtClean="0"/>
              <a:t>2021/3/5</a:t>
            </a:fld>
            <a:endParaRPr lang="zh-CN" altLang="en-US"/>
          </a:p>
        </p:txBody>
      </p:sp>
      <p:sp>
        <p:nvSpPr>
          <p:cNvPr id="6" name="页脚占位符 5">
            <a:extLst>
              <a:ext uri="{FF2B5EF4-FFF2-40B4-BE49-F238E27FC236}">
                <a16:creationId xmlns:a16="http://schemas.microsoft.com/office/drawing/2014/main" id="{0DD1EE26-20C1-400C-BD9B-994ACDF90B4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4E9AAC9-BF49-49FB-9914-1D42AECB01E3}"/>
              </a:ext>
            </a:extLst>
          </p:cNvPr>
          <p:cNvSpPr>
            <a:spLocks noGrp="1"/>
          </p:cNvSpPr>
          <p:nvPr>
            <p:ph type="sldNum" sz="quarter" idx="12"/>
          </p:nvPr>
        </p:nvSpPr>
        <p:spPr/>
        <p:txBody>
          <a:body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2865457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D17BDE-401B-44EF-877F-3B2D286A47C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3C535A4-B863-4BDF-A34C-8475799F99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B406CC95-AB3F-4019-B071-744EDD60AD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EAC1F28-9B0B-4E6E-9DE8-0632CE4BFE02}"/>
              </a:ext>
            </a:extLst>
          </p:cNvPr>
          <p:cNvSpPr>
            <a:spLocks noGrp="1"/>
          </p:cNvSpPr>
          <p:nvPr>
            <p:ph type="dt" sz="half" idx="10"/>
          </p:nvPr>
        </p:nvSpPr>
        <p:spPr/>
        <p:txBody>
          <a:bodyPr/>
          <a:lstStyle/>
          <a:p>
            <a:fld id="{4D96483A-408D-4587-B243-51293DBCAD69}" type="datetimeFigureOut">
              <a:rPr lang="zh-CN" altLang="en-US" smtClean="0"/>
              <a:t>2021/3/5</a:t>
            </a:fld>
            <a:endParaRPr lang="zh-CN" altLang="en-US"/>
          </a:p>
        </p:txBody>
      </p:sp>
      <p:sp>
        <p:nvSpPr>
          <p:cNvPr id="6" name="页脚占位符 5">
            <a:extLst>
              <a:ext uri="{FF2B5EF4-FFF2-40B4-BE49-F238E27FC236}">
                <a16:creationId xmlns:a16="http://schemas.microsoft.com/office/drawing/2014/main" id="{48186D87-1B23-4EC4-A79E-6C92DFC480F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1B8DA1A-8A9E-45F5-837A-EAC4A947AA0A}"/>
              </a:ext>
            </a:extLst>
          </p:cNvPr>
          <p:cNvSpPr>
            <a:spLocks noGrp="1"/>
          </p:cNvSpPr>
          <p:nvPr>
            <p:ph type="sldNum" sz="quarter" idx="12"/>
          </p:nvPr>
        </p:nvSpPr>
        <p:spPr/>
        <p:txBody>
          <a:body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2705228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27A3623-23B2-46D1-A5D0-DDC7310B81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AC7B2DB-51B8-418C-B936-9C94C028BB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5479590-568D-4FE5-910E-F9B9B9AF98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96483A-408D-4587-B243-51293DBCAD69}" type="datetimeFigureOut">
              <a:rPr lang="zh-CN" altLang="en-US" smtClean="0"/>
              <a:t>2021/3/5</a:t>
            </a:fld>
            <a:endParaRPr lang="zh-CN" altLang="en-US"/>
          </a:p>
        </p:txBody>
      </p:sp>
      <p:sp>
        <p:nvSpPr>
          <p:cNvPr id="5" name="页脚占位符 4">
            <a:extLst>
              <a:ext uri="{FF2B5EF4-FFF2-40B4-BE49-F238E27FC236}">
                <a16:creationId xmlns:a16="http://schemas.microsoft.com/office/drawing/2014/main" id="{848A9AD1-F97D-404E-B15B-5FCC862C77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5941EBB-28E2-4D17-A343-354B5774B2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5705C3-E769-4820-B932-8610046C0590}" type="slidenum">
              <a:rPr lang="zh-CN" altLang="en-US" smtClean="0"/>
              <a:t>‹#›</a:t>
            </a:fld>
            <a:endParaRPr lang="zh-CN" altLang="en-US"/>
          </a:p>
        </p:txBody>
      </p:sp>
    </p:spTree>
    <p:extLst>
      <p:ext uri="{BB962C8B-B14F-4D97-AF65-F5344CB8AC3E}">
        <p14:creationId xmlns:p14="http://schemas.microsoft.com/office/powerpoint/2010/main" val="78788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D871FCC-C648-488B-88B9-6DDC44CBF6D4}"/>
              </a:ext>
            </a:extLst>
          </p:cNvPr>
          <p:cNvPicPr>
            <a:picLocks noChangeAspect="1"/>
          </p:cNvPicPr>
          <p:nvPr/>
        </p:nvPicPr>
        <p:blipFill>
          <a:blip r:embed="rId2"/>
          <a:stretch>
            <a:fillRect/>
          </a:stretch>
        </p:blipFill>
        <p:spPr>
          <a:xfrm>
            <a:off x="736825" y="2118665"/>
            <a:ext cx="10718350" cy="2620670"/>
          </a:xfrm>
          <a:prstGeom prst="rect">
            <a:avLst/>
          </a:prstGeom>
        </p:spPr>
      </p:pic>
    </p:spTree>
    <p:extLst>
      <p:ext uri="{BB962C8B-B14F-4D97-AF65-F5344CB8AC3E}">
        <p14:creationId xmlns:p14="http://schemas.microsoft.com/office/powerpoint/2010/main" val="528308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B5D575E-6E18-4D5B-91D1-2D5104001C95}"/>
              </a:ext>
            </a:extLst>
          </p:cNvPr>
          <p:cNvPicPr>
            <a:picLocks noChangeAspect="1"/>
          </p:cNvPicPr>
          <p:nvPr/>
        </p:nvPicPr>
        <p:blipFill>
          <a:blip r:embed="rId3"/>
          <a:stretch>
            <a:fillRect/>
          </a:stretch>
        </p:blipFill>
        <p:spPr>
          <a:xfrm>
            <a:off x="547168" y="1986140"/>
            <a:ext cx="5265876" cy="3231160"/>
          </a:xfrm>
          <a:prstGeom prst="rect">
            <a:avLst/>
          </a:prstGeom>
        </p:spPr>
      </p:pic>
      <p:pic>
        <p:nvPicPr>
          <p:cNvPr id="5" name="图片 4">
            <a:extLst>
              <a:ext uri="{FF2B5EF4-FFF2-40B4-BE49-F238E27FC236}">
                <a16:creationId xmlns:a16="http://schemas.microsoft.com/office/drawing/2014/main" id="{8C74B6AA-1932-4B78-AD8F-8A94BE2D31CE}"/>
              </a:ext>
            </a:extLst>
          </p:cNvPr>
          <p:cNvPicPr>
            <a:picLocks noChangeAspect="1"/>
          </p:cNvPicPr>
          <p:nvPr/>
        </p:nvPicPr>
        <p:blipFill>
          <a:blip r:embed="rId4"/>
          <a:stretch>
            <a:fillRect/>
          </a:stretch>
        </p:blipFill>
        <p:spPr>
          <a:xfrm>
            <a:off x="6378957" y="1986140"/>
            <a:ext cx="5448772" cy="3269263"/>
          </a:xfrm>
          <a:prstGeom prst="rect">
            <a:avLst/>
          </a:prstGeom>
        </p:spPr>
      </p:pic>
      <p:sp>
        <p:nvSpPr>
          <p:cNvPr id="6" name="文本框 5">
            <a:extLst>
              <a:ext uri="{FF2B5EF4-FFF2-40B4-BE49-F238E27FC236}">
                <a16:creationId xmlns:a16="http://schemas.microsoft.com/office/drawing/2014/main" id="{3D2A5DBA-5EDF-4B02-855D-7F02A56A41BF}"/>
              </a:ext>
            </a:extLst>
          </p:cNvPr>
          <p:cNvSpPr txBox="1"/>
          <p:nvPr/>
        </p:nvSpPr>
        <p:spPr>
          <a:xfrm>
            <a:off x="0" y="0"/>
            <a:ext cx="1900989" cy="461665"/>
          </a:xfrm>
          <a:prstGeom prst="rect">
            <a:avLst/>
          </a:prstGeom>
          <a:noFill/>
        </p:spPr>
        <p:txBody>
          <a:bodyPr wrap="square">
            <a:spAutoFit/>
          </a:bodyPr>
          <a:lstStyle/>
          <a:p>
            <a:r>
              <a:rPr lang="en-US" altLang="zh-CN" sz="2400" b="1" dirty="0">
                <a:latin typeface="Times New Roman" panose="02020603050405020304" pitchFamily="18" charset="0"/>
                <a:cs typeface="Times New Roman" panose="02020603050405020304" pitchFamily="18" charset="0"/>
              </a:rPr>
              <a:t>Experiments</a:t>
            </a:r>
            <a:endParaRPr lang="zh-CN" alt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6826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E10F605-9DB7-46C0-89DA-0C9B3A524060}"/>
              </a:ext>
            </a:extLst>
          </p:cNvPr>
          <p:cNvPicPr>
            <a:picLocks noChangeAspect="1"/>
          </p:cNvPicPr>
          <p:nvPr/>
        </p:nvPicPr>
        <p:blipFill>
          <a:blip r:embed="rId3"/>
          <a:stretch>
            <a:fillRect/>
          </a:stretch>
        </p:blipFill>
        <p:spPr>
          <a:xfrm>
            <a:off x="792020" y="1165664"/>
            <a:ext cx="10607959" cy="4526672"/>
          </a:xfrm>
          <a:prstGeom prst="rect">
            <a:avLst/>
          </a:prstGeom>
        </p:spPr>
      </p:pic>
      <p:sp>
        <p:nvSpPr>
          <p:cNvPr id="4" name="文本框 3">
            <a:extLst>
              <a:ext uri="{FF2B5EF4-FFF2-40B4-BE49-F238E27FC236}">
                <a16:creationId xmlns:a16="http://schemas.microsoft.com/office/drawing/2014/main" id="{30EB959B-7388-4873-98B6-2DB5F26BFB8A}"/>
              </a:ext>
            </a:extLst>
          </p:cNvPr>
          <p:cNvSpPr txBox="1"/>
          <p:nvPr/>
        </p:nvSpPr>
        <p:spPr>
          <a:xfrm>
            <a:off x="0" y="0"/>
            <a:ext cx="1900989" cy="461665"/>
          </a:xfrm>
          <a:prstGeom prst="rect">
            <a:avLst/>
          </a:prstGeom>
          <a:noFill/>
        </p:spPr>
        <p:txBody>
          <a:bodyPr wrap="square">
            <a:spAutoFit/>
          </a:bodyPr>
          <a:lstStyle/>
          <a:p>
            <a:r>
              <a:rPr lang="en-US" altLang="zh-CN" sz="2400" b="1" dirty="0">
                <a:latin typeface="Times New Roman" panose="02020603050405020304" pitchFamily="18" charset="0"/>
                <a:cs typeface="Times New Roman" panose="02020603050405020304" pitchFamily="18" charset="0"/>
              </a:rPr>
              <a:t>Experiments</a:t>
            </a:r>
            <a:endParaRPr lang="zh-CN" alt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7948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825A3AF-515C-465F-90D1-85F4638F5C3C}"/>
              </a:ext>
            </a:extLst>
          </p:cNvPr>
          <p:cNvPicPr>
            <a:picLocks noChangeAspect="1"/>
          </p:cNvPicPr>
          <p:nvPr/>
        </p:nvPicPr>
        <p:blipFill>
          <a:blip r:embed="rId3"/>
          <a:stretch>
            <a:fillRect/>
          </a:stretch>
        </p:blipFill>
        <p:spPr>
          <a:xfrm>
            <a:off x="1081665" y="24064"/>
            <a:ext cx="10028669" cy="6858000"/>
          </a:xfrm>
          <a:prstGeom prst="rect">
            <a:avLst/>
          </a:prstGeom>
        </p:spPr>
      </p:pic>
      <p:pic>
        <p:nvPicPr>
          <p:cNvPr id="5" name="图片 4">
            <a:extLst>
              <a:ext uri="{FF2B5EF4-FFF2-40B4-BE49-F238E27FC236}">
                <a16:creationId xmlns:a16="http://schemas.microsoft.com/office/drawing/2014/main" id="{8724A9E1-E749-461E-98F3-D756EA6B737E}"/>
              </a:ext>
            </a:extLst>
          </p:cNvPr>
          <p:cNvPicPr>
            <a:picLocks noChangeAspect="1"/>
          </p:cNvPicPr>
          <p:nvPr/>
        </p:nvPicPr>
        <p:blipFill>
          <a:blip r:embed="rId4"/>
          <a:stretch>
            <a:fillRect/>
          </a:stretch>
        </p:blipFill>
        <p:spPr>
          <a:xfrm>
            <a:off x="1081664" y="0"/>
            <a:ext cx="10028670" cy="4074486"/>
          </a:xfrm>
          <a:prstGeom prst="rect">
            <a:avLst/>
          </a:prstGeom>
        </p:spPr>
      </p:pic>
      <p:sp>
        <p:nvSpPr>
          <p:cNvPr id="4" name="文本框 3">
            <a:extLst>
              <a:ext uri="{FF2B5EF4-FFF2-40B4-BE49-F238E27FC236}">
                <a16:creationId xmlns:a16="http://schemas.microsoft.com/office/drawing/2014/main" id="{D9C425E4-A543-47F7-90F2-62164F504676}"/>
              </a:ext>
            </a:extLst>
          </p:cNvPr>
          <p:cNvSpPr txBox="1"/>
          <p:nvPr/>
        </p:nvSpPr>
        <p:spPr>
          <a:xfrm>
            <a:off x="0" y="0"/>
            <a:ext cx="1900989" cy="461665"/>
          </a:xfrm>
          <a:prstGeom prst="rect">
            <a:avLst/>
          </a:prstGeom>
          <a:noFill/>
        </p:spPr>
        <p:txBody>
          <a:bodyPr wrap="square">
            <a:spAutoFit/>
          </a:bodyPr>
          <a:lstStyle/>
          <a:p>
            <a:r>
              <a:rPr lang="en-US" altLang="zh-CN" sz="2400" b="1" dirty="0">
                <a:latin typeface="Times New Roman" panose="02020603050405020304" pitchFamily="18" charset="0"/>
                <a:cs typeface="Times New Roman" panose="02020603050405020304" pitchFamily="18" charset="0"/>
              </a:rPr>
              <a:t>Experiments</a:t>
            </a:r>
            <a:endParaRPr lang="zh-CN" alt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9004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8687A39-4EAD-4AFE-A5E5-6D01AA708571}"/>
              </a:ext>
            </a:extLst>
          </p:cNvPr>
          <p:cNvSpPr txBox="1"/>
          <p:nvPr/>
        </p:nvSpPr>
        <p:spPr>
          <a:xfrm>
            <a:off x="187960" y="5080"/>
            <a:ext cx="1935480" cy="461665"/>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Motivation</a:t>
            </a:r>
            <a:endParaRPr lang="zh-CN" altLang="en-US" b="1" dirty="0">
              <a:latin typeface="Times New Roman" panose="02020603050405020304" pitchFamily="18" charset="0"/>
              <a:cs typeface="Times New Roman" panose="02020603050405020304" pitchFamily="18" charset="0"/>
            </a:endParaRPr>
          </a:p>
        </p:txBody>
      </p:sp>
      <p:sp>
        <p:nvSpPr>
          <p:cNvPr id="4" name="文本框 3">
            <a:extLst>
              <a:ext uri="{FF2B5EF4-FFF2-40B4-BE49-F238E27FC236}">
                <a16:creationId xmlns:a16="http://schemas.microsoft.com/office/drawing/2014/main" id="{545DAF97-97F7-4E91-A50A-A2A4166C5CAC}"/>
              </a:ext>
            </a:extLst>
          </p:cNvPr>
          <p:cNvSpPr txBox="1"/>
          <p:nvPr/>
        </p:nvSpPr>
        <p:spPr>
          <a:xfrm>
            <a:off x="1253155" y="2366016"/>
            <a:ext cx="9685689" cy="2125967"/>
          </a:xfrm>
          <a:prstGeom prst="rect">
            <a:avLst/>
          </a:prstGeom>
          <a:noFill/>
        </p:spPr>
        <p:txBody>
          <a:bodyPr wrap="square">
            <a:spAutoFit/>
          </a:bodyPr>
          <a:lstStyle/>
          <a:p>
            <a:pPr algn="l">
              <a:lnSpc>
                <a:spcPct val="150000"/>
              </a:lnSpc>
            </a:pPr>
            <a:r>
              <a:rPr lang="en-US" altLang="zh-CN" sz="1800" b="0" i="0" u="none" strike="noStrike" baseline="0" dirty="0">
                <a:solidFill>
                  <a:srgbClr val="000000"/>
                </a:solidFill>
                <a:latin typeface="Times New Roman" panose="02020603050405020304" pitchFamily="18" charset="0"/>
                <a:cs typeface="Times New Roman" panose="02020603050405020304" pitchFamily="18" charset="0"/>
              </a:rPr>
              <a:t>Most of mainstream detectors utilize some hand-crafted designs such as anchor-based label assignment and non-maximum suppression (NMS).</a:t>
            </a:r>
          </a:p>
          <a:p>
            <a:pPr algn="l">
              <a:lnSpc>
                <a:spcPct val="150000"/>
              </a:lnSpc>
            </a:pPr>
            <a:endParaRPr lang="en-US" altLang="zh-CN" dirty="0">
              <a:solidFill>
                <a:srgbClr val="000000"/>
              </a:solidFill>
              <a:latin typeface="Times New Roman" panose="02020603050405020304" pitchFamily="18" charset="0"/>
              <a:cs typeface="Times New Roman" panose="02020603050405020304" pitchFamily="18" charset="0"/>
            </a:endParaRPr>
          </a:p>
          <a:p>
            <a:pPr algn="l">
              <a:lnSpc>
                <a:spcPct val="150000"/>
              </a:lnSpc>
            </a:pPr>
            <a:r>
              <a:rPr lang="en-US" altLang="zh-CN" dirty="0">
                <a:solidFill>
                  <a:srgbClr val="000000"/>
                </a:solidFill>
                <a:latin typeface="Times New Roman" panose="02020603050405020304" pitchFamily="18" charset="0"/>
                <a:cs typeface="Times New Roman" panose="02020603050405020304" pitchFamily="18" charset="0"/>
              </a:rPr>
              <a:t>A</a:t>
            </a:r>
            <a:r>
              <a:rPr lang="en-US" altLang="zh-CN" sz="1800" b="0" i="0" u="none" strike="noStrike" baseline="0" dirty="0">
                <a:solidFill>
                  <a:srgbClr val="000000"/>
                </a:solidFill>
                <a:latin typeface="Times New Roman" panose="02020603050405020304" pitchFamily="18" charset="0"/>
                <a:cs typeface="Times New Roman" panose="02020603050405020304" pitchFamily="18" charset="0"/>
              </a:rPr>
              <a:t>nchor-based label assignment</a:t>
            </a:r>
            <a:r>
              <a:rPr lang="zh-CN" altLang="en-US" sz="1800" b="0" i="0" u="none" strike="noStrike" baseline="0" dirty="0">
                <a:solidFill>
                  <a:srgbClr val="000000"/>
                </a:solidFill>
                <a:latin typeface="Times New Roman" panose="02020603050405020304" pitchFamily="18" charset="0"/>
                <a:cs typeface="Times New Roman" panose="02020603050405020304" pitchFamily="18" charset="0"/>
              </a:rPr>
              <a:t>：</a:t>
            </a:r>
            <a:r>
              <a:rPr lang="en-US" altLang="zh-CN" sz="1800" b="0" i="0" u="none" strike="noStrike" baseline="0" dirty="0">
                <a:solidFill>
                  <a:srgbClr val="000000"/>
                </a:solidFill>
                <a:latin typeface="Times New Roman" panose="02020603050405020304" pitchFamily="18" charset="0"/>
                <a:cs typeface="Times New Roman" panose="02020603050405020304" pitchFamily="18" charset="0"/>
              </a:rPr>
              <a:t>FCOS, </a:t>
            </a:r>
            <a:r>
              <a:rPr lang="en-US" altLang="zh-CN" sz="1800" b="0" i="0" u="none" strike="noStrike" baseline="0" dirty="0" err="1">
                <a:solidFill>
                  <a:srgbClr val="000000"/>
                </a:solidFill>
                <a:latin typeface="Times New Roman" panose="02020603050405020304" pitchFamily="18" charset="0"/>
                <a:cs typeface="Times New Roman" panose="02020603050405020304" pitchFamily="18" charset="0"/>
              </a:rPr>
              <a:t>FreeAnchor</a:t>
            </a:r>
            <a:r>
              <a:rPr lang="en-US" altLang="zh-CN" dirty="0">
                <a:solidFill>
                  <a:srgbClr val="000000"/>
                </a:solidFill>
                <a:latin typeface="Times New Roman" panose="02020603050405020304" pitchFamily="18" charset="0"/>
                <a:cs typeface="Times New Roman" panose="02020603050405020304" pitchFamily="18" charset="0"/>
              </a:rPr>
              <a:t>, PAA</a:t>
            </a:r>
            <a:endParaRPr lang="en-US" altLang="zh-CN" sz="1800" b="0" i="0" u="none" strike="noStrike" baseline="0" dirty="0">
              <a:solidFill>
                <a:srgbClr val="000000"/>
              </a:solidFill>
              <a:latin typeface="Times New Roman" panose="02020603050405020304" pitchFamily="18" charset="0"/>
              <a:cs typeface="Times New Roman" panose="02020603050405020304" pitchFamily="18" charset="0"/>
            </a:endParaRPr>
          </a:p>
          <a:p>
            <a:pPr>
              <a:lnSpc>
                <a:spcPct val="150000"/>
              </a:lnSpc>
            </a:pPr>
            <a:r>
              <a:rPr lang="en-US" altLang="zh-CN" sz="1800" b="0" i="0" u="none" strike="noStrike" baseline="0" dirty="0">
                <a:solidFill>
                  <a:srgbClr val="000000"/>
                </a:solidFill>
                <a:latin typeface="Times New Roman" panose="02020603050405020304" pitchFamily="18" charset="0"/>
                <a:cs typeface="Times New Roman" panose="02020603050405020304" pitchFamily="18" charset="0"/>
              </a:rPr>
              <a:t>Non-maximum suppression (NMS)</a:t>
            </a:r>
            <a:r>
              <a:rPr lang="zh-CN" altLang="en-US" sz="1800" b="0" i="0" u="none" strike="noStrike" baseline="0" dirty="0">
                <a:solidFill>
                  <a:srgbClr val="000000"/>
                </a:solidFill>
                <a:latin typeface="Times New Roman" panose="02020603050405020304" pitchFamily="18" charset="0"/>
                <a:cs typeface="Times New Roman" panose="02020603050405020304" pitchFamily="18" charset="0"/>
              </a:rPr>
              <a:t>：</a:t>
            </a:r>
            <a:r>
              <a:rPr lang="en-US" altLang="zh-CN" sz="1800" b="0" i="0" u="none" strike="noStrike" baseline="0" dirty="0">
                <a:solidFill>
                  <a:srgbClr val="000000"/>
                </a:solidFill>
                <a:latin typeface="Times New Roman" panose="02020603050405020304" pitchFamily="18" charset="0"/>
                <a:cs typeface="Times New Roman" panose="02020603050405020304" pitchFamily="18" charset="0"/>
              </a:rPr>
              <a:t>Soft-NMS</a:t>
            </a:r>
            <a:r>
              <a:rPr lang="en-US" altLang="zh-CN" dirty="0">
                <a:solidFill>
                  <a:srgbClr val="000000"/>
                </a:solidFill>
                <a:latin typeface="Times New Roman" panose="02020603050405020304" pitchFamily="18" charset="0"/>
                <a:cs typeface="Times New Roman" panose="02020603050405020304" pitchFamily="18" charset="0"/>
              </a:rPr>
              <a:t>,</a:t>
            </a:r>
            <a:r>
              <a:rPr lang="zh-CN" altLang="en-US" dirty="0">
                <a:solidFill>
                  <a:srgbClr val="000000"/>
                </a:solidFill>
                <a:latin typeface="Times New Roman" panose="02020603050405020304" pitchFamily="18" charset="0"/>
                <a:cs typeface="Times New Roman" panose="02020603050405020304" pitchFamily="18" charset="0"/>
              </a:rPr>
              <a:t> </a:t>
            </a:r>
            <a:r>
              <a:rPr lang="en-US" altLang="zh-CN" sz="1800" b="0" i="0" u="none" strike="noStrike" baseline="0" dirty="0" err="1">
                <a:solidFill>
                  <a:srgbClr val="000000"/>
                </a:solidFill>
                <a:latin typeface="Times New Roman" panose="02020603050405020304" pitchFamily="18" charset="0"/>
                <a:cs typeface="Times New Roman" panose="02020603050405020304" pitchFamily="18" charset="0"/>
              </a:rPr>
              <a:t>CenterNet</a:t>
            </a:r>
            <a:r>
              <a:rPr lang="en-US" altLang="zh-CN" sz="1800" b="0" i="0" u="none" strike="noStrike" baseline="0" dirty="0">
                <a:solidFill>
                  <a:srgbClr val="000000"/>
                </a:solidFill>
                <a:latin typeface="Times New Roman" panose="02020603050405020304" pitchFamily="18" charset="0"/>
                <a:cs typeface="Times New Roman" panose="02020603050405020304" pitchFamily="18" charset="0"/>
              </a:rPr>
              <a:t>, DETR</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8589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4EC5B5AD-1F53-4A1E-9EA1-82792BC9C2B6}"/>
              </a:ext>
            </a:extLst>
          </p:cNvPr>
          <p:cNvSpPr txBox="1"/>
          <p:nvPr/>
        </p:nvSpPr>
        <p:spPr>
          <a:xfrm>
            <a:off x="1700338" y="622228"/>
            <a:ext cx="8622882" cy="873572"/>
          </a:xfrm>
          <a:prstGeom prst="rect">
            <a:avLst/>
          </a:prstGeom>
          <a:noFill/>
        </p:spPr>
        <p:txBody>
          <a:bodyPr wrap="square">
            <a:spAutoFit/>
          </a:bodyPr>
          <a:lstStyle/>
          <a:p>
            <a:pPr algn="l">
              <a:lnSpc>
                <a:spcPct val="150000"/>
              </a:lnSpc>
            </a:pPr>
            <a:r>
              <a:rPr lang="en-US" altLang="zh-CN" b="1" dirty="0">
                <a:latin typeface="Times New Roman" panose="02020603050405020304" pitchFamily="18" charset="0"/>
                <a:cs typeface="Times New Roman" panose="02020603050405020304" pitchFamily="18" charset="0"/>
              </a:rPr>
              <a:t>Could a fully convolutional network achieve competitive end-to-end object detection?</a:t>
            </a:r>
          </a:p>
          <a:p>
            <a:pPr algn="l">
              <a:lnSpc>
                <a:spcPct val="150000"/>
              </a:lnSpc>
            </a:pPr>
            <a:r>
              <a:rPr lang="en-US" altLang="zh-CN" dirty="0">
                <a:latin typeface="Times New Roman" panose="02020603050405020304" pitchFamily="18" charset="0"/>
                <a:cs typeface="Times New Roman" panose="02020603050405020304" pitchFamily="18" charset="0"/>
              </a:rPr>
              <a:t>Label assignment and network architecture.</a:t>
            </a:r>
          </a:p>
        </p:txBody>
      </p:sp>
      <p:pic>
        <p:nvPicPr>
          <p:cNvPr id="4" name="图片 3">
            <a:extLst>
              <a:ext uri="{FF2B5EF4-FFF2-40B4-BE49-F238E27FC236}">
                <a16:creationId xmlns:a16="http://schemas.microsoft.com/office/drawing/2014/main" id="{B57E181E-C2D0-4430-B92E-08BB9869EE97}"/>
              </a:ext>
            </a:extLst>
          </p:cNvPr>
          <p:cNvPicPr>
            <a:picLocks noChangeAspect="1"/>
          </p:cNvPicPr>
          <p:nvPr/>
        </p:nvPicPr>
        <p:blipFill>
          <a:blip r:embed="rId3"/>
          <a:stretch>
            <a:fillRect/>
          </a:stretch>
        </p:blipFill>
        <p:spPr>
          <a:xfrm>
            <a:off x="2483413" y="1973414"/>
            <a:ext cx="7056732" cy="3825572"/>
          </a:xfrm>
          <a:prstGeom prst="rect">
            <a:avLst/>
          </a:prstGeom>
        </p:spPr>
      </p:pic>
      <p:sp>
        <p:nvSpPr>
          <p:cNvPr id="5" name="文本框 4">
            <a:extLst>
              <a:ext uri="{FF2B5EF4-FFF2-40B4-BE49-F238E27FC236}">
                <a16:creationId xmlns:a16="http://schemas.microsoft.com/office/drawing/2014/main" id="{12DB7E86-162D-4F30-A8CD-1FC096781E73}"/>
              </a:ext>
            </a:extLst>
          </p:cNvPr>
          <p:cNvSpPr txBox="1"/>
          <p:nvPr/>
        </p:nvSpPr>
        <p:spPr>
          <a:xfrm>
            <a:off x="187960" y="5080"/>
            <a:ext cx="1935480" cy="461665"/>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Motivation</a:t>
            </a:r>
            <a:endParaRPr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50682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A1B261A-456D-4A7F-BDF3-1EB0214075C4}"/>
              </a:ext>
            </a:extLst>
          </p:cNvPr>
          <p:cNvPicPr>
            <a:picLocks noChangeAspect="1"/>
          </p:cNvPicPr>
          <p:nvPr/>
        </p:nvPicPr>
        <p:blipFill>
          <a:blip r:embed="rId3"/>
          <a:stretch>
            <a:fillRect/>
          </a:stretch>
        </p:blipFill>
        <p:spPr>
          <a:xfrm>
            <a:off x="324667" y="869222"/>
            <a:ext cx="11542663" cy="4138835"/>
          </a:xfrm>
          <a:prstGeom prst="rect">
            <a:avLst/>
          </a:prstGeom>
        </p:spPr>
      </p:pic>
      <p:sp>
        <p:nvSpPr>
          <p:cNvPr id="4" name="文本框 3">
            <a:extLst>
              <a:ext uri="{FF2B5EF4-FFF2-40B4-BE49-F238E27FC236}">
                <a16:creationId xmlns:a16="http://schemas.microsoft.com/office/drawing/2014/main" id="{3EBC8B6F-89F6-4C4F-93C1-ACCC3195AD09}"/>
              </a:ext>
            </a:extLst>
          </p:cNvPr>
          <p:cNvSpPr txBox="1"/>
          <p:nvPr/>
        </p:nvSpPr>
        <p:spPr>
          <a:xfrm>
            <a:off x="1218697" y="5410534"/>
            <a:ext cx="9754604" cy="873572"/>
          </a:xfrm>
          <a:prstGeom prst="rect">
            <a:avLst/>
          </a:prstGeom>
          <a:noFill/>
        </p:spPr>
        <p:txBody>
          <a:bodyPr wrap="square">
            <a:spAutoFit/>
          </a:bodyPr>
          <a:lstStyle/>
          <a:p>
            <a:pPr algn="l">
              <a:lnSpc>
                <a:spcPct val="150000"/>
              </a:lnSpc>
            </a:pPr>
            <a:r>
              <a:rPr lang="en-US" altLang="zh-CN" dirty="0">
                <a:latin typeface="Times New Roman" panose="02020603050405020304" pitchFamily="18" charset="0"/>
                <a:cs typeface="Times New Roman" panose="02020603050405020304" pitchFamily="18" charset="0"/>
              </a:rPr>
              <a:t>O</a:t>
            </a:r>
            <a:r>
              <a:rPr lang="en-US" altLang="zh-CN" sz="1800" b="0" i="0" u="none" strike="noStrike" baseline="0" dirty="0">
                <a:latin typeface="Times New Roman" panose="02020603050405020304" pitchFamily="18" charset="0"/>
                <a:cs typeface="Times New Roman" panose="02020603050405020304" pitchFamily="18" charset="0"/>
              </a:rPr>
              <a:t>ne-to-one label assignment plays a crucial role in eliminating the post-processing of duplicate removal.</a:t>
            </a:r>
          </a:p>
          <a:p>
            <a:pPr algn="l">
              <a:lnSpc>
                <a:spcPct val="150000"/>
              </a:lnSpc>
            </a:pPr>
            <a:r>
              <a:rPr lang="en-US" altLang="zh-CN" sz="1800" b="0" i="0" u="none" strike="noStrike" baseline="0" dirty="0">
                <a:latin typeface="Times New Roman" panose="02020603050405020304" pitchFamily="18" charset="0"/>
                <a:cs typeface="Times New Roman" panose="02020603050405020304" pitchFamily="18" charset="0"/>
              </a:rPr>
              <a:t>The fixed assignment could cause ambiguity issues and reduce the discriminability of features</a:t>
            </a:r>
            <a:r>
              <a:rPr lang="en-US" altLang="zh-CN"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EAD4AE18-B9DA-4DD2-8083-C9DA589A8626}"/>
              </a:ext>
            </a:extLst>
          </p:cNvPr>
          <p:cNvSpPr txBox="1"/>
          <p:nvPr/>
        </p:nvSpPr>
        <p:spPr>
          <a:xfrm>
            <a:off x="187960" y="17780"/>
            <a:ext cx="1348740" cy="461665"/>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Analysis</a:t>
            </a:r>
            <a:endParaRPr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2559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2C77992-A879-4C94-A59C-6A1EBD0BA389}"/>
              </a:ext>
            </a:extLst>
          </p:cNvPr>
          <p:cNvSpPr txBox="1"/>
          <p:nvPr/>
        </p:nvSpPr>
        <p:spPr>
          <a:xfrm>
            <a:off x="187960" y="5080"/>
            <a:ext cx="1935480" cy="461665"/>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Methods</a:t>
            </a:r>
            <a:endParaRPr lang="zh-CN" altLang="en-US" b="1" dirty="0">
              <a:latin typeface="Times New Roman" panose="02020603050405020304" pitchFamily="18" charset="0"/>
              <a:cs typeface="Times New Roman" panose="02020603050405020304" pitchFamily="18" charset="0"/>
            </a:endParaRPr>
          </a:p>
        </p:txBody>
      </p:sp>
      <p:sp>
        <p:nvSpPr>
          <p:cNvPr id="4" name="文本框 3">
            <a:extLst>
              <a:ext uri="{FF2B5EF4-FFF2-40B4-BE49-F238E27FC236}">
                <a16:creationId xmlns:a16="http://schemas.microsoft.com/office/drawing/2014/main" id="{A7196C87-7B74-4CC9-B260-037251132B76}"/>
              </a:ext>
            </a:extLst>
          </p:cNvPr>
          <p:cNvSpPr txBox="1"/>
          <p:nvPr/>
        </p:nvSpPr>
        <p:spPr>
          <a:xfrm>
            <a:off x="187960" y="501134"/>
            <a:ext cx="4851400" cy="369332"/>
          </a:xfrm>
          <a:prstGeom prst="rect">
            <a:avLst/>
          </a:prstGeom>
          <a:noFill/>
        </p:spPr>
        <p:txBody>
          <a:bodyPr wrap="square">
            <a:spAutoFit/>
          </a:bodyPr>
          <a:lstStyle/>
          <a:p>
            <a:r>
              <a:rPr lang="en-US" altLang="zh-CN" sz="1800" b="1" i="0" u="none" strike="noStrike" baseline="0" dirty="0">
                <a:latin typeface="Times New Roman" panose="02020603050405020304" pitchFamily="18" charset="0"/>
                <a:cs typeface="Times New Roman" panose="02020603050405020304" pitchFamily="18" charset="0"/>
              </a:rPr>
              <a:t>Prediction-aware One-to-one Label Assignment</a:t>
            </a:r>
            <a:endParaRPr lang="zh-CN" altLang="en-US" b="1"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F5610D39-97B0-4504-BAEC-D5194F80BF8D}"/>
              </a:ext>
            </a:extLst>
          </p:cNvPr>
          <p:cNvPicPr>
            <a:picLocks noChangeAspect="1"/>
          </p:cNvPicPr>
          <p:nvPr/>
        </p:nvPicPr>
        <p:blipFill>
          <a:blip r:embed="rId3"/>
          <a:stretch>
            <a:fillRect/>
          </a:stretch>
        </p:blipFill>
        <p:spPr>
          <a:xfrm>
            <a:off x="6171272" y="3847386"/>
            <a:ext cx="5928022" cy="2769978"/>
          </a:xfrm>
          <a:prstGeom prst="rect">
            <a:avLst/>
          </a:prstGeom>
        </p:spPr>
      </p:pic>
      <p:pic>
        <p:nvPicPr>
          <p:cNvPr id="9" name="图片 8">
            <a:extLst>
              <a:ext uri="{FF2B5EF4-FFF2-40B4-BE49-F238E27FC236}">
                <a16:creationId xmlns:a16="http://schemas.microsoft.com/office/drawing/2014/main" id="{A2C5C497-7837-4565-AA53-5C7C7F4AF27A}"/>
              </a:ext>
            </a:extLst>
          </p:cNvPr>
          <p:cNvPicPr>
            <a:picLocks noChangeAspect="1"/>
          </p:cNvPicPr>
          <p:nvPr/>
        </p:nvPicPr>
        <p:blipFill>
          <a:blip r:embed="rId4"/>
          <a:stretch>
            <a:fillRect/>
          </a:stretch>
        </p:blipFill>
        <p:spPr>
          <a:xfrm>
            <a:off x="228607" y="4031411"/>
            <a:ext cx="5811253" cy="1147902"/>
          </a:xfrm>
          <a:prstGeom prst="rect">
            <a:avLst/>
          </a:prstGeom>
        </p:spPr>
      </p:pic>
      <p:pic>
        <p:nvPicPr>
          <p:cNvPr id="11" name="图片 10">
            <a:extLst>
              <a:ext uri="{FF2B5EF4-FFF2-40B4-BE49-F238E27FC236}">
                <a16:creationId xmlns:a16="http://schemas.microsoft.com/office/drawing/2014/main" id="{78975F56-2985-43ED-9FF9-824B58F76E94}"/>
              </a:ext>
            </a:extLst>
          </p:cNvPr>
          <p:cNvPicPr>
            <a:picLocks noChangeAspect="1"/>
          </p:cNvPicPr>
          <p:nvPr/>
        </p:nvPicPr>
        <p:blipFill>
          <a:blip r:embed="rId5"/>
          <a:stretch>
            <a:fillRect/>
          </a:stretch>
        </p:blipFill>
        <p:spPr>
          <a:xfrm>
            <a:off x="228609" y="5344300"/>
            <a:ext cx="5811251" cy="928339"/>
          </a:xfrm>
          <a:prstGeom prst="rect">
            <a:avLst/>
          </a:prstGeom>
        </p:spPr>
      </p:pic>
      <p:sp>
        <p:nvSpPr>
          <p:cNvPr id="12" name="文本框 11">
            <a:extLst>
              <a:ext uri="{FF2B5EF4-FFF2-40B4-BE49-F238E27FC236}">
                <a16:creationId xmlns:a16="http://schemas.microsoft.com/office/drawing/2014/main" id="{3CFEB842-FAA3-4262-AE1E-0C05F94B99C3}"/>
              </a:ext>
            </a:extLst>
          </p:cNvPr>
          <p:cNvSpPr txBox="1"/>
          <p:nvPr/>
        </p:nvSpPr>
        <p:spPr>
          <a:xfrm>
            <a:off x="532874" y="1535160"/>
            <a:ext cx="11228666" cy="1704569"/>
          </a:xfrm>
          <a:prstGeom prst="rect">
            <a:avLst/>
          </a:prstGeom>
          <a:noFill/>
        </p:spPr>
        <p:txBody>
          <a:bodyPr wrap="square">
            <a:spAutoFit/>
          </a:bodyPr>
          <a:lstStyle/>
          <a:p>
            <a:pPr>
              <a:lnSpc>
                <a:spcPct val="150000"/>
              </a:lnSpc>
            </a:pPr>
            <a:r>
              <a:rPr lang="en-US" altLang="zh-CN" dirty="0">
                <a:latin typeface="Times New Roman" panose="02020603050405020304" pitchFamily="18" charset="0"/>
                <a:cs typeface="Times New Roman" panose="02020603050405020304" pitchFamily="18" charset="0"/>
              </a:rPr>
              <a:t>The hand-designed one-to-one label assignment follows a fixed rule. However, this rule may be sub-optimal for various instances in complex scenes, e.g., Center rule for an eccentric object.</a:t>
            </a:r>
          </a:p>
          <a:p>
            <a:pPr>
              <a:lnSpc>
                <a:spcPct val="150000"/>
              </a:lnSpc>
            </a:pPr>
            <a:r>
              <a:rPr lang="en-US" altLang="zh-CN" dirty="0">
                <a:latin typeface="Times New Roman" panose="02020603050405020304" pitchFamily="18" charset="0"/>
                <a:cs typeface="Times New Roman" panose="02020603050405020304" pitchFamily="18" charset="0"/>
              </a:rPr>
              <a:t>Thus if the assignment procedure is forced to assign the sub-optimal prediction as the unique foreground sample, the difficulty for the network to converge could be dramatically increased, leading to more false-positive predictions.</a:t>
            </a:r>
          </a:p>
        </p:txBody>
      </p:sp>
    </p:spTree>
    <p:extLst>
      <p:ext uri="{BB962C8B-B14F-4D97-AF65-F5344CB8AC3E}">
        <p14:creationId xmlns:p14="http://schemas.microsoft.com/office/powerpoint/2010/main" val="3330001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AF2851C-8A65-4742-B66E-7B63D049D9FD}"/>
              </a:ext>
            </a:extLst>
          </p:cNvPr>
          <p:cNvSpPr txBox="1"/>
          <p:nvPr/>
        </p:nvSpPr>
        <p:spPr>
          <a:xfrm>
            <a:off x="629151" y="5223188"/>
            <a:ext cx="10848807" cy="1296445"/>
          </a:xfrm>
          <a:prstGeom prst="rect">
            <a:avLst/>
          </a:prstGeom>
          <a:noFill/>
        </p:spPr>
        <p:txBody>
          <a:bodyPr wrap="square">
            <a:spAutoFit/>
          </a:bodyPr>
          <a:lstStyle/>
          <a:p>
            <a:pPr algn="l">
              <a:lnSpc>
                <a:spcPct val="150000"/>
              </a:lnSpc>
            </a:pPr>
            <a:r>
              <a:rPr lang="en-US" altLang="zh-CN" b="0" i="0" dirty="0">
                <a:solidFill>
                  <a:srgbClr val="121212"/>
                </a:solidFill>
                <a:effectLst/>
                <a:latin typeface="-apple-system"/>
              </a:rPr>
              <a:t>POTO</a:t>
            </a:r>
            <a:r>
              <a:rPr lang="zh-CN" altLang="en-US" b="0" i="0" dirty="0">
                <a:solidFill>
                  <a:srgbClr val="121212"/>
                </a:solidFill>
                <a:effectLst/>
                <a:latin typeface="-apple-system"/>
              </a:rPr>
              <a:t>的性能依旧不能匹敌</a:t>
            </a:r>
            <a:r>
              <a:rPr lang="en-US" altLang="zh-CN" b="0" i="0" dirty="0" err="1">
                <a:solidFill>
                  <a:srgbClr val="121212"/>
                </a:solidFill>
                <a:effectLst/>
                <a:latin typeface="-apple-system"/>
              </a:rPr>
              <a:t>one-to-many+NMS</a:t>
            </a:r>
            <a:r>
              <a:rPr lang="zh-CN" altLang="en-US" b="0" i="0" dirty="0">
                <a:solidFill>
                  <a:srgbClr val="121212"/>
                </a:solidFill>
                <a:effectLst/>
                <a:latin typeface="-apple-system"/>
              </a:rPr>
              <a:t>。</a:t>
            </a:r>
            <a:r>
              <a:rPr lang="zh-CN" altLang="en-US" dirty="0">
                <a:solidFill>
                  <a:srgbClr val="121212"/>
                </a:solidFill>
                <a:latin typeface="-apple-system"/>
              </a:rPr>
              <a:t>作者</a:t>
            </a:r>
            <a:r>
              <a:rPr lang="zh-CN" altLang="en-US" b="0" i="0" dirty="0">
                <a:solidFill>
                  <a:srgbClr val="121212"/>
                </a:solidFill>
                <a:effectLst/>
                <a:latin typeface="-apple-system"/>
              </a:rPr>
              <a:t>认为问题出在两个方面：</a:t>
            </a:r>
          </a:p>
          <a:p>
            <a:pPr algn="l">
              <a:lnSpc>
                <a:spcPct val="150000"/>
              </a:lnSpc>
              <a:buFont typeface="+mj-lt"/>
              <a:buAutoNum type="arabicPeriod"/>
            </a:pPr>
            <a:r>
              <a:rPr lang="en-US" altLang="zh-CN" b="0" i="0" dirty="0">
                <a:solidFill>
                  <a:srgbClr val="121212"/>
                </a:solidFill>
                <a:effectLst/>
                <a:latin typeface="-apple-system"/>
              </a:rPr>
              <a:t> One-to-one</a:t>
            </a:r>
            <a:r>
              <a:rPr lang="zh-CN" altLang="en-US" b="0" i="0" dirty="0">
                <a:solidFill>
                  <a:srgbClr val="121212"/>
                </a:solidFill>
                <a:effectLst/>
                <a:latin typeface="-apple-system"/>
              </a:rPr>
              <a:t>需要网络输出的</a:t>
            </a:r>
            <a:r>
              <a:rPr lang="en-US" altLang="zh-CN" b="0" i="0" dirty="0">
                <a:solidFill>
                  <a:srgbClr val="121212"/>
                </a:solidFill>
                <a:effectLst/>
                <a:latin typeface="-apple-system"/>
              </a:rPr>
              <a:t>feature</a:t>
            </a:r>
            <a:r>
              <a:rPr lang="zh-CN" altLang="en-US" b="0" i="0" dirty="0">
                <a:solidFill>
                  <a:srgbClr val="121212"/>
                </a:solidFill>
                <a:effectLst/>
                <a:latin typeface="-apple-system"/>
              </a:rPr>
              <a:t>非常</a:t>
            </a:r>
            <a:r>
              <a:rPr lang="en-US" altLang="zh-CN" b="0" i="0" dirty="0">
                <a:solidFill>
                  <a:srgbClr val="121212"/>
                </a:solidFill>
                <a:effectLst/>
                <a:latin typeface="-apple-system"/>
              </a:rPr>
              <a:t>sharp</a:t>
            </a:r>
            <a:r>
              <a:rPr lang="zh-CN" altLang="en-US" b="0" i="0" dirty="0">
                <a:solidFill>
                  <a:srgbClr val="121212"/>
                </a:solidFill>
                <a:effectLst/>
                <a:latin typeface="-apple-system"/>
              </a:rPr>
              <a:t>，这对</a:t>
            </a:r>
            <a:r>
              <a:rPr lang="en-US" altLang="zh-CN" b="0" i="0" dirty="0">
                <a:solidFill>
                  <a:srgbClr val="121212"/>
                </a:solidFill>
                <a:effectLst/>
                <a:latin typeface="-apple-system"/>
              </a:rPr>
              <a:t>CNN</a:t>
            </a:r>
            <a:r>
              <a:rPr lang="zh-CN" altLang="en-US" b="0" i="0" dirty="0">
                <a:solidFill>
                  <a:srgbClr val="121212"/>
                </a:solidFill>
                <a:effectLst/>
                <a:latin typeface="-apple-system"/>
              </a:rPr>
              <a:t>提出了较严苛的要求；</a:t>
            </a:r>
          </a:p>
          <a:p>
            <a:pPr algn="l">
              <a:lnSpc>
                <a:spcPct val="150000"/>
              </a:lnSpc>
              <a:buFont typeface="+mj-lt"/>
              <a:buAutoNum type="arabicPeriod"/>
            </a:pPr>
            <a:r>
              <a:rPr lang="en-US" altLang="zh-CN" dirty="0">
                <a:solidFill>
                  <a:srgbClr val="121212"/>
                </a:solidFill>
                <a:latin typeface="-apple-system"/>
              </a:rPr>
              <a:t> O</a:t>
            </a:r>
            <a:r>
              <a:rPr lang="en-US" altLang="zh-CN" b="0" i="0" dirty="0">
                <a:solidFill>
                  <a:srgbClr val="121212"/>
                </a:solidFill>
                <a:effectLst/>
                <a:latin typeface="-apple-system"/>
              </a:rPr>
              <a:t>ne-to-many</a:t>
            </a:r>
            <a:r>
              <a:rPr lang="zh-CN" altLang="en-US" b="0" i="0" dirty="0">
                <a:solidFill>
                  <a:srgbClr val="121212"/>
                </a:solidFill>
                <a:effectLst/>
                <a:latin typeface="-apple-system"/>
              </a:rPr>
              <a:t>带来了更强的监督和更快的收敛速度。</a:t>
            </a:r>
          </a:p>
        </p:txBody>
      </p:sp>
      <p:pic>
        <p:nvPicPr>
          <p:cNvPr id="3" name="图片 2">
            <a:extLst>
              <a:ext uri="{FF2B5EF4-FFF2-40B4-BE49-F238E27FC236}">
                <a16:creationId xmlns:a16="http://schemas.microsoft.com/office/drawing/2014/main" id="{049FF843-5A24-4093-8D34-9234CE063C40}"/>
              </a:ext>
            </a:extLst>
          </p:cNvPr>
          <p:cNvPicPr>
            <a:picLocks noChangeAspect="1"/>
          </p:cNvPicPr>
          <p:nvPr/>
        </p:nvPicPr>
        <p:blipFill>
          <a:blip r:embed="rId3"/>
          <a:stretch>
            <a:fillRect/>
          </a:stretch>
        </p:blipFill>
        <p:spPr>
          <a:xfrm>
            <a:off x="324668" y="866301"/>
            <a:ext cx="11542663" cy="4138835"/>
          </a:xfrm>
          <a:prstGeom prst="rect">
            <a:avLst/>
          </a:prstGeom>
        </p:spPr>
      </p:pic>
      <p:sp>
        <p:nvSpPr>
          <p:cNvPr id="5" name="文本框 4">
            <a:extLst>
              <a:ext uri="{FF2B5EF4-FFF2-40B4-BE49-F238E27FC236}">
                <a16:creationId xmlns:a16="http://schemas.microsoft.com/office/drawing/2014/main" id="{92A768E2-1C7B-44BC-A84E-F053BD21EB77}"/>
              </a:ext>
            </a:extLst>
          </p:cNvPr>
          <p:cNvSpPr txBox="1"/>
          <p:nvPr/>
        </p:nvSpPr>
        <p:spPr>
          <a:xfrm>
            <a:off x="19516" y="67856"/>
            <a:ext cx="4851400" cy="369332"/>
          </a:xfrm>
          <a:prstGeom prst="rect">
            <a:avLst/>
          </a:prstGeom>
          <a:noFill/>
        </p:spPr>
        <p:txBody>
          <a:bodyPr wrap="square">
            <a:spAutoFit/>
          </a:bodyPr>
          <a:lstStyle/>
          <a:p>
            <a:r>
              <a:rPr lang="en-US" altLang="zh-CN" sz="1800" b="1" i="0" u="none" strike="noStrike" baseline="0" dirty="0">
                <a:latin typeface="Times New Roman" panose="02020603050405020304" pitchFamily="18" charset="0"/>
                <a:cs typeface="Times New Roman" panose="02020603050405020304" pitchFamily="18" charset="0"/>
              </a:rPr>
              <a:t>Prediction-aware One-to-one Label Assignment</a:t>
            </a:r>
            <a:endParaRPr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6866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06B9C70-3B67-4A54-9A97-A2E3087DEDAF}"/>
              </a:ext>
            </a:extLst>
          </p:cNvPr>
          <p:cNvSpPr txBox="1"/>
          <p:nvPr/>
        </p:nvSpPr>
        <p:spPr>
          <a:xfrm>
            <a:off x="0" y="16043"/>
            <a:ext cx="1957137" cy="369332"/>
          </a:xfrm>
          <a:prstGeom prst="rect">
            <a:avLst/>
          </a:prstGeom>
          <a:noFill/>
        </p:spPr>
        <p:txBody>
          <a:bodyPr wrap="square">
            <a:spAutoFit/>
          </a:bodyPr>
          <a:lstStyle/>
          <a:p>
            <a:r>
              <a:rPr lang="en-US" altLang="zh-CN" b="1" dirty="0">
                <a:latin typeface="Times New Roman" panose="02020603050405020304" pitchFamily="18" charset="0"/>
                <a:cs typeface="Times New Roman" panose="02020603050405020304" pitchFamily="18" charset="0"/>
              </a:rPr>
              <a:t>3D Max Filtering</a:t>
            </a:r>
            <a:endParaRPr lang="zh-CN" altLang="en-US" b="1"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5B2258F7-71DD-4117-89FC-5B21C6061B53}"/>
              </a:ext>
            </a:extLst>
          </p:cNvPr>
          <p:cNvPicPr>
            <a:picLocks noChangeAspect="1"/>
          </p:cNvPicPr>
          <p:nvPr/>
        </p:nvPicPr>
        <p:blipFill>
          <a:blip r:embed="rId3"/>
          <a:stretch>
            <a:fillRect/>
          </a:stretch>
        </p:blipFill>
        <p:spPr>
          <a:xfrm>
            <a:off x="2492325" y="1980154"/>
            <a:ext cx="7207350" cy="2897692"/>
          </a:xfrm>
          <a:prstGeom prst="rect">
            <a:avLst/>
          </a:prstGeom>
        </p:spPr>
      </p:pic>
    </p:spTree>
    <p:extLst>
      <p:ext uri="{BB962C8B-B14F-4D97-AF65-F5344CB8AC3E}">
        <p14:creationId xmlns:p14="http://schemas.microsoft.com/office/powerpoint/2010/main" val="3696755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F9ECB4F7-616B-4CAD-8F85-5C686492281F}"/>
              </a:ext>
            </a:extLst>
          </p:cNvPr>
          <p:cNvSpPr txBox="1"/>
          <p:nvPr/>
        </p:nvSpPr>
        <p:spPr>
          <a:xfrm>
            <a:off x="0" y="16043"/>
            <a:ext cx="1957137" cy="369332"/>
          </a:xfrm>
          <a:prstGeom prst="rect">
            <a:avLst/>
          </a:prstGeom>
          <a:noFill/>
        </p:spPr>
        <p:txBody>
          <a:bodyPr wrap="square">
            <a:spAutoFit/>
          </a:bodyPr>
          <a:lstStyle/>
          <a:p>
            <a:r>
              <a:rPr lang="en-US" altLang="zh-CN" b="1" dirty="0">
                <a:latin typeface="Times New Roman" panose="02020603050405020304" pitchFamily="18" charset="0"/>
                <a:cs typeface="Times New Roman" panose="02020603050405020304" pitchFamily="18" charset="0"/>
              </a:rPr>
              <a:t>3D Max Filtering</a:t>
            </a:r>
            <a:endParaRPr lang="zh-CN" altLang="en-US" b="1" dirty="0">
              <a:latin typeface="Times New Roman" panose="02020603050405020304" pitchFamily="18" charset="0"/>
              <a:cs typeface="Times New Roman" panose="02020603050405020304" pitchFamily="18" charset="0"/>
            </a:endParaRPr>
          </a:p>
        </p:txBody>
      </p:sp>
      <p:pic>
        <p:nvPicPr>
          <p:cNvPr id="8" name="图片 7">
            <a:extLst>
              <a:ext uri="{FF2B5EF4-FFF2-40B4-BE49-F238E27FC236}">
                <a16:creationId xmlns:a16="http://schemas.microsoft.com/office/drawing/2014/main" id="{02F0F50F-EB3B-4338-BA93-5948C75D7AA4}"/>
              </a:ext>
            </a:extLst>
          </p:cNvPr>
          <p:cNvPicPr>
            <a:picLocks noChangeAspect="1"/>
          </p:cNvPicPr>
          <p:nvPr/>
        </p:nvPicPr>
        <p:blipFill>
          <a:blip r:embed="rId3"/>
          <a:stretch>
            <a:fillRect/>
          </a:stretch>
        </p:blipFill>
        <p:spPr>
          <a:xfrm>
            <a:off x="-128336" y="798658"/>
            <a:ext cx="5829805" cy="5517358"/>
          </a:xfrm>
          <a:prstGeom prst="rect">
            <a:avLst/>
          </a:prstGeom>
        </p:spPr>
      </p:pic>
      <p:pic>
        <p:nvPicPr>
          <p:cNvPr id="10" name="图片 9">
            <a:extLst>
              <a:ext uri="{FF2B5EF4-FFF2-40B4-BE49-F238E27FC236}">
                <a16:creationId xmlns:a16="http://schemas.microsoft.com/office/drawing/2014/main" id="{28D42944-F254-4955-A752-FE14EC69A2C8}"/>
              </a:ext>
            </a:extLst>
          </p:cNvPr>
          <p:cNvPicPr>
            <a:picLocks noChangeAspect="1"/>
          </p:cNvPicPr>
          <p:nvPr/>
        </p:nvPicPr>
        <p:blipFill>
          <a:blip r:embed="rId4"/>
          <a:stretch>
            <a:fillRect/>
          </a:stretch>
        </p:blipFill>
        <p:spPr>
          <a:xfrm>
            <a:off x="5470578" y="989552"/>
            <a:ext cx="6721422" cy="1028789"/>
          </a:xfrm>
          <a:prstGeom prst="rect">
            <a:avLst/>
          </a:prstGeom>
        </p:spPr>
      </p:pic>
      <p:pic>
        <p:nvPicPr>
          <p:cNvPr id="12" name="图片 11">
            <a:extLst>
              <a:ext uri="{FF2B5EF4-FFF2-40B4-BE49-F238E27FC236}">
                <a16:creationId xmlns:a16="http://schemas.microsoft.com/office/drawing/2014/main" id="{A4264E22-2963-45C5-A0EB-116A34F66B23}"/>
              </a:ext>
            </a:extLst>
          </p:cNvPr>
          <p:cNvPicPr>
            <a:picLocks noChangeAspect="1"/>
          </p:cNvPicPr>
          <p:nvPr/>
        </p:nvPicPr>
        <p:blipFill>
          <a:blip r:embed="rId5"/>
          <a:stretch>
            <a:fillRect/>
          </a:stretch>
        </p:blipFill>
        <p:spPr>
          <a:xfrm>
            <a:off x="5378478" y="2018341"/>
            <a:ext cx="5509737" cy="906859"/>
          </a:xfrm>
          <a:prstGeom prst="rect">
            <a:avLst/>
          </a:prstGeom>
        </p:spPr>
      </p:pic>
    </p:spTree>
    <p:extLst>
      <p:ext uri="{BB962C8B-B14F-4D97-AF65-F5344CB8AC3E}">
        <p14:creationId xmlns:p14="http://schemas.microsoft.com/office/powerpoint/2010/main" val="42224107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42352D05-C0D8-4FB0-A3A2-DB8B6F8B6CAF}"/>
              </a:ext>
            </a:extLst>
          </p:cNvPr>
          <p:cNvSpPr txBox="1"/>
          <p:nvPr/>
        </p:nvSpPr>
        <p:spPr>
          <a:xfrm>
            <a:off x="0" y="0"/>
            <a:ext cx="1700463" cy="369332"/>
          </a:xfrm>
          <a:prstGeom prst="rect">
            <a:avLst/>
          </a:prstGeom>
          <a:noFill/>
        </p:spPr>
        <p:txBody>
          <a:bodyPr wrap="square">
            <a:spAutoFit/>
          </a:bodyPr>
          <a:lstStyle/>
          <a:p>
            <a:r>
              <a:rPr lang="en-US" altLang="zh-CN" b="1" dirty="0">
                <a:latin typeface="Times New Roman" panose="02020603050405020304" pitchFamily="18" charset="0"/>
                <a:cs typeface="Times New Roman" panose="02020603050405020304" pitchFamily="18" charset="0"/>
              </a:rPr>
              <a:t>Auxiliary Loss</a:t>
            </a:r>
            <a:endParaRPr lang="zh-CN" altLang="en-US" b="1"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234086FE-7ED5-4E2D-80B5-CEE8039118DF}"/>
              </a:ext>
            </a:extLst>
          </p:cNvPr>
          <p:cNvPicPr>
            <a:picLocks noChangeAspect="1"/>
          </p:cNvPicPr>
          <p:nvPr/>
        </p:nvPicPr>
        <p:blipFill>
          <a:blip r:embed="rId3"/>
          <a:stretch>
            <a:fillRect/>
          </a:stretch>
        </p:blipFill>
        <p:spPr>
          <a:xfrm>
            <a:off x="628176" y="1500973"/>
            <a:ext cx="10935648" cy="3856054"/>
          </a:xfrm>
          <a:prstGeom prst="rect">
            <a:avLst/>
          </a:prstGeom>
        </p:spPr>
      </p:pic>
    </p:spTree>
    <p:extLst>
      <p:ext uri="{BB962C8B-B14F-4D97-AF65-F5344CB8AC3E}">
        <p14:creationId xmlns:p14="http://schemas.microsoft.com/office/powerpoint/2010/main" val="223786996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2171</TotalTime>
  <Words>1526</Words>
  <Application>Microsoft Office PowerPoint</Application>
  <PresentationFormat>宽屏</PresentationFormat>
  <Paragraphs>62</Paragraphs>
  <Slides>12</Slides>
  <Notes>11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12</vt:i4>
      </vt:variant>
    </vt:vector>
  </HeadingPairs>
  <TitlesOfParts>
    <vt:vector size="18" baseType="lpstr">
      <vt:lpstr>-apple-system</vt:lpstr>
      <vt:lpstr>等线</vt:lpstr>
      <vt:lpstr>等线 Light</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ee L</dc:creator>
  <cp:lastModifiedBy>ee L</cp:lastModifiedBy>
  <cp:revision>78</cp:revision>
  <dcterms:created xsi:type="dcterms:W3CDTF">2021-02-28T06:55:26Z</dcterms:created>
  <dcterms:modified xsi:type="dcterms:W3CDTF">2021-03-05T06:55:21Z</dcterms:modified>
</cp:coreProperties>
</file>

<file path=docProps/thumbnail.jpeg>
</file>